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79" r:id="rId10"/>
    <p:sldId id="276" r:id="rId11"/>
    <p:sldId id="277" r:id="rId12"/>
    <p:sldId id="278" r:id="rId13"/>
    <p:sldId id="265" r:id="rId14"/>
    <p:sldId id="266" r:id="rId15"/>
    <p:sldId id="267" r:id="rId16"/>
    <p:sldId id="268" r:id="rId17"/>
    <p:sldId id="275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74752F-BD54-423E-9693-9C17A9DC1E0A}">
  <a:tblStyle styleId="{0474752F-BD54-423E-9693-9C17A9DC1E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5396"/>
  </p:normalViewPr>
  <p:slideViewPr>
    <p:cSldViewPr snapToGrid="0">
      <p:cViewPr>
        <p:scale>
          <a:sx n="123" d="100"/>
          <a:sy n="123" d="100"/>
        </p:scale>
        <p:origin x="1416" y="8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d0610b4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d0610b4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3DFE707D-CD3E-293D-66CA-4AB6106E0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d0610b4a5_0_56:notes">
            <a:extLst>
              <a:ext uri="{FF2B5EF4-FFF2-40B4-BE49-F238E27FC236}">
                <a16:creationId xmlns:a16="http://schemas.microsoft.com/office/drawing/2014/main" id="{B79E30F1-CAE8-EBFA-CDC7-AF3871664E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d0610b4a5_0_56:notes">
            <a:extLst>
              <a:ext uri="{FF2B5EF4-FFF2-40B4-BE49-F238E27FC236}">
                <a16:creationId xmlns:a16="http://schemas.microsoft.com/office/drawing/2014/main" id="{F03B68DA-8E85-FA29-6799-65B005CBF5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FR" b="1" dirty="0"/>
              <a:t>🧪 </a:t>
            </a:r>
            <a:r>
              <a:rPr lang="en-GB" b="1" dirty="0" err="1"/>
              <a:t>Qu’est-ce</a:t>
            </a:r>
            <a:r>
              <a:rPr lang="en-GB" b="1" dirty="0"/>
              <a:t> </a:t>
            </a:r>
            <a:r>
              <a:rPr lang="en-GB" b="1" dirty="0" err="1"/>
              <a:t>que</a:t>
            </a:r>
            <a:r>
              <a:rPr lang="en-GB" b="1" dirty="0"/>
              <a:t> la </a:t>
            </a:r>
            <a:r>
              <a:rPr lang="en-GB" b="1" dirty="0" err="1"/>
              <a:t>méthode</a:t>
            </a:r>
            <a:r>
              <a:rPr lang="en-GB" b="1" dirty="0"/>
              <a:t> de Harboe ?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 err="1"/>
              <a:t>C’est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b="1" dirty="0"/>
              <a:t>technique de </a:t>
            </a:r>
            <a:r>
              <a:rPr lang="en-GB" b="1" dirty="0" err="1"/>
              <a:t>laboratoire</a:t>
            </a:r>
            <a:r>
              <a:rPr lang="en-GB" dirty="0"/>
              <a:t> qui </a:t>
            </a:r>
            <a:r>
              <a:rPr lang="en-GB" dirty="0" err="1"/>
              <a:t>permet</a:t>
            </a:r>
            <a:r>
              <a:rPr lang="en-GB" dirty="0"/>
              <a:t> de </a:t>
            </a:r>
            <a:r>
              <a:rPr lang="en-GB" dirty="0" err="1"/>
              <a:t>mesurer</a:t>
            </a:r>
            <a:r>
              <a:rPr lang="en-GB" dirty="0"/>
              <a:t> </a:t>
            </a:r>
            <a:r>
              <a:rPr lang="en-GB" b="1" dirty="0" err="1"/>
              <a:t>combien</a:t>
            </a:r>
            <a:r>
              <a:rPr lang="en-GB" b="1" dirty="0"/>
              <a:t> </a:t>
            </a:r>
            <a:r>
              <a:rPr lang="en-GB" b="1" dirty="0" err="1"/>
              <a:t>d’hémoglobine</a:t>
            </a:r>
            <a:r>
              <a:rPr lang="en-GB" b="1" dirty="0"/>
              <a:t> est libre</a:t>
            </a:r>
            <a:r>
              <a:rPr lang="en-GB" dirty="0"/>
              <a:t> dans le plasma (</a:t>
            </a:r>
            <a:r>
              <a:rPr lang="en-GB" dirty="0" err="1"/>
              <a:t>c’est</a:t>
            </a:r>
            <a:r>
              <a:rPr lang="en-GB" dirty="0"/>
              <a:t>-à-dire, </a:t>
            </a:r>
            <a:r>
              <a:rPr lang="en-GB" b="1" dirty="0" err="1"/>
              <a:t>en</a:t>
            </a:r>
            <a:r>
              <a:rPr lang="en-GB" b="1" dirty="0"/>
              <a:t> dehors des globules rouges</a:t>
            </a:r>
            <a:r>
              <a:rPr lang="en-GB" dirty="0"/>
              <a:t>, </a:t>
            </a:r>
            <a:r>
              <a:rPr lang="en-GB" dirty="0" err="1"/>
              <a:t>donc</a:t>
            </a:r>
            <a:r>
              <a:rPr lang="en-GB" dirty="0"/>
              <a:t> due à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hémolyse</a:t>
            </a:r>
            <a:r>
              <a:rPr lang="en-GB" dirty="0"/>
              <a:t>).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b="1" dirty="0"/>
              <a:t>🧰 </a:t>
            </a:r>
            <a:r>
              <a:rPr lang="en-GB" b="1" dirty="0"/>
              <a:t>De quoi on a </a:t>
            </a:r>
            <a:r>
              <a:rPr lang="en-GB" b="1" dirty="0" err="1"/>
              <a:t>besoin</a:t>
            </a:r>
            <a:r>
              <a:rPr lang="en-GB" b="1" dirty="0"/>
              <a:t> ?</a:t>
            </a:r>
          </a:p>
          <a:p>
            <a:r>
              <a:rPr lang="en-FR" dirty="0"/>
              <a:t>🧫 </a:t>
            </a:r>
            <a:r>
              <a:rPr lang="en-GB" dirty="0"/>
              <a:t>Un tube de plasma (sang </a:t>
            </a:r>
            <a:r>
              <a:rPr lang="en-GB" dirty="0" err="1"/>
              <a:t>centrifugé</a:t>
            </a:r>
            <a:r>
              <a:rPr lang="en-GB" dirty="0"/>
              <a:t>, sans cellules).</a:t>
            </a:r>
          </a:p>
          <a:p>
            <a:r>
              <a:rPr lang="en-FR" dirty="0"/>
              <a:t>📊 </a:t>
            </a:r>
            <a:r>
              <a:rPr lang="en-GB" dirty="0"/>
              <a:t>Un </a:t>
            </a:r>
            <a:r>
              <a:rPr lang="en-GB" b="1" dirty="0" err="1"/>
              <a:t>spectrophotomètre</a:t>
            </a:r>
            <a:r>
              <a:rPr lang="en-GB" dirty="0"/>
              <a:t>, </a:t>
            </a:r>
            <a:r>
              <a:rPr lang="en-GB" dirty="0" err="1"/>
              <a:t>c’est</a:t>
            </a:r>
            <a:r>
              <a:rPr lang="en-GB" dirty="0"/>
              <a:t> un </a:t>
            </a:r>
            <a:r>
              <a:rPr lang="en-GB" dirty="0" err="1"/>
              <a:t>appareil</a:t>
            </a:r>
            <a:r>
              <a:rPr lang="en-GB" dirty="0"/>
              <a:t> qui </a:t>
            </a:r>
            <a:r>
              <a:rPr lang="en-GB" dirty="0" err="1"/>
              <a:t>mesure</a:t>
            </a:r>
            <a:r>
              <a:rPr lang="en-GB" dirty="0"/>
              <a:t> </a:t>
            </a:r>
            <a:r>
              <a:rPr lang="en-GB" b="1" dirty="0" err="1"/>
              <a:t>combien</a:t>
            </a:r>
            <a:r>
              <a:rPr lang="en-GB" b="1" dirty="0"/>
              <a:t> de lumière est </a:t>
            </a:r>
            <a:r>
              <a:rPr lang="en-GB" b="1" dirty="0" err="1"/>
              <a:t>absorbée</a:t>
            </a:r>
            <a:r>
              <a:rPr lang="en-GB" dirty="0"/>
              <a:t> par un </a:t>
            </a:r>
            <a:r>
              <a:rPr lang="en-GB" dirty="0" err="1"/>
              <a:t>liquide</a:t>
            </a:r>
            <a:r>
              <a:rPr lang="en-GB" dirty="0"/>
              <a:t>, à des longueurs </a:t>
            </a:r>
            <a:r>
              <a:rPr lang="en-GB" dirty="0" err="1"/>
              <a:t>d’onde</a:t>
            </a:r>
            <a:r>
              <a:rPr lang="en-GB" dirty="0"/>
              <a:t> précises.</a:t>
            </a:r>
          </a:p>
          <a:p>
            <a:r>
              <a:rPr lang="en-FR" dirty="0"/>
              <a:t>🌈 </a:t>
            </a:r>
            <a:r>
              <a:rPr lang="en-GB" dirty="0"/>
              <a:t>Trois longueurs </a:t>
            </a:r>
            <a:r>
              <a:rPr lang="en-GB" dirty="0" err="1"/>
              <a:t>d’onde</a:t>
            </a:r>
            <a:r>
              <a:rPr lang="en-GB" dirty="0"/>
              <a:t> bien précises :</a:t>
            </a:r>
          </a:p>
          <a:p>
            <a:r>
              <a:rPr lang="en-GB" b="1" dirty="0"/>
              <a:t>415 nm</a:t>
            </a:r>
            <a:r>
              <a:rPr lang="en-GB" dirty="0"/>
              <a:t> (maximum </a:t>
            </a:r>
            <a:r>
              <a:rPr lang="en-GB" dirty="0" err="1"/>
              <a:t>d’absorption</a:t>
            </a:r>
            <a:r>
              <a:rPr lang="en-GB" dirty="0"/>
              <a:t> de </a:t>
            </a:r>
            <a:r>
              <a:rPr lang="en-GB" dirty="0" err="1"/>
              <a:t>l’oxyhémoglobine</a:t>
            </a:r>
            <a:r>
              <a:rPr lang="en-GB" dirty="0"/>
              <a:t>)</a:t>
            </a:r>
          </a:p>
          <a:p>
            <a:r>
              <a:rPr lang="en-GB" b="1" dirty="0"/>
              <a:t>380 nm</a:t>
            </a:r>
            <a:r>
              <a:rPr lang="en-GB" dirty="0"/>
              <a:t> (</a:t>
            </a:r>
            <a:r>
              <a:rPr lang="en-GB" dirty="0" err="1"/>
              <a:t>corrige</a:t>
            </a:r>
            <a:r>
              <a:rPr lang="en-GB" dirty="0"/>
              <a:t> les </a:t>
            </a:r>
            <a:r>
              <a:rPr lang="en-GB" dirty="0" err="1"/>
              <a:t>interférences</a:t>
            </a:r>
            <a:r>
              <a:rPr lang="en-GB" dirty="0"/>
              <a:t> </a:t>
            </a:r>
            <a:r>
              <a:rPr lang="en-GB" dirty="0" err="1"/>
              <a:t>comme</a:t>
            </a:r>
            <a:r>
              <a:rPr lang="en-GB" dirty="0"/>
              <a:t> les lipides)</a:t>
            </a:r>
          </a:p>
          <a:p>
            <a:r>
              <a:rPr lang="en-GB" b="1" dirty="0"/>
              <a:t>450 nm</a:t>
            </a:r>
            <a:r>
              <a:rPr lang="en-GB" dirty="0"/>
              <a:t> (</a:t>
            </a:r>
            <a:r>
              <a:rPr lang="en-GB" dirty="0" err="1"/>
              <a:t>corrige</a:t>
            </a:r>
            <a:r>
              <a:rPr lang="en-GB" dirty="0"/>
              <a:t> la </a:t>
            </a:r>
            <a:r>
              <a:rPr lang="en-GB" dirty="0" err="1"/>
              <a:t>bilirubine</a:t>
            </a:r>
            <a:r>
              <a:rPr lang="en-GB" dirty="0"/>
              <a:t> et la </a:t>
            </a:r>
            <a:r>
              <a:rPr lang="en-GB" dirty="0" err="1"/>
              <a:t>turbidité</a:t>
            </a:r>
            <a:r>
              <a:rPr lang="en-GB" dirty="0"/>
              <a:t>)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b="1" dirty="0"/>
              <a:t>🔬 </a:t>
            </a:r>
            <a:r>
              <a:rPr lang="en-GB" b="1" dirty="0"/>
              <a:t>Étape par étape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1. Tu places ton plasma dans </a:t>
            </a:r>
            <a:r>
              <a:rPr lang="en-GB" b="1" dirty="0" err="1"/>
              <a:t>une</a:t>
            </a:r>
            <a:r>
              <a:rPr lang="en-GB" b="1" dirty="0"/>
              <a:t> </a:t>
            </a:r>
            <a:r>
              <a:rPr lang="en-GB" b="1" dirty="0" err="1"/>
              <a:t>cuve</a:t>
            </a:r>
            <a:r>
              <a:rPr lang="en-GB" b="1" dirty="0"/>
              <a:t> </a:t>
            </a:r>
            <a:r>
              <a:rPr lang="en-GB" b="1" dirty="0" err="1"/>
              <a:t>spéciale</a:t>
            </a:r>
            <a:r>
              <a:rPr lang="en-GB" b="1" dirty="0"/>
              <a:t> (</a:t>
            </a:r>
            <a:r>
              <a:rPr lang="en-GB" b="1" dirty="0" err="1"/>
              <a:t>appelée</a:t>
            </a:r>
            <a:r>
              <a:rPr lang="en-GB" b="1" dirty="0"/>
              <a:t> cuvette).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C’est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un petit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contenant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transparent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tu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mets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dans le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spectrophotomètre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2. Tu </a:t>
            </a:r>
            <a:r>
              <a:rPr lang="en-GB" b="1" dirty="0" err="1"/>
              <a:t>fais</a:t>
            </a:r>
            <a:r>
              <a:rPr lang="en-GB" b="1" dirty="0"/>
              <a:t> trois lectures de la lumière </a:t>
            </a:r>
            <a:r>
              <a:rPr lang="en-GB" b="1" dirty="0" err="1"/>
              <a:t>absorbée</a:t>
            </a:r>
            <a:r>
              <a:rPr lang="en-GB" b="1" dirty="0"/>
              <a:t> :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spectrophotomètre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envoyer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la lumière dans le plasma à trois longueurs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d’onde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différentes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: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dirty="0"/>
              <a:t>📍 </a:t>
            </a:r>
            <a:r>
              <a:rPr lang="en-GB" b="1" dirty="0"/>
              <a:t>À 415 nm</a:t>
            </a:r>
            <a:r>
              <a:rPr lang="en-GB" dirty="0"/>
              <a:t>, </a:t>
            </a:r>
            <a:r>
              <a:rPr lang="en-GB" dirty="0" err="1"/>
              <a:t>l’hémoglobine</a:t>
            </a:r>
            <a:r>
              <a:rPr lang="en-GB" dirty="0"/>
              <a:t> libre </a:t>
            </a:r>
            <a:r>
              <a:rPr lang="en-GB" dirty="0" err="1"/>
              <a:t>absorbe</a:t>
            </a:r>
            <a:r>
              <a:rPr lang="en-GB" dirty="0"/>
              <a:t> beaucoup → </a:t>
            </a:r>
            <a:r>
              <a:rPr lang="en-GB" dirty="0" err="1"/>
              <a:t>donc</a:t>
            </a:r>
            <a:r>
              <a:rPr lang="en-GB" dirty="0"/>
              <a:t> </a:t>
            </a:r>
            <a:r>
              <a:rPr lang="en-GB" dirty="0" err="1"/>
              <a:t>ça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donne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idée de </a:t>
            </a:r>
            <a:r>
              <a:rPr lang="en-GB" dirty="0" err="1"/>
              <a:t>combien</a:t>
            </a:r>
            <a:r>
              <a:rPr lang="en-GB" dirty="0"/>
              <a:t> il y </a:t>
            </a:r>
            <a:r>
              <a:rPr lang="en-GB" dirty="0" err="1"/>
              <a:t>en</a:t>
            </a:r>
            <a:r>
              <a:rPr lang="en-GB" dirty="0"/>
              <a:t> a.</a:t>
            </a:r>
          </a:p>
          <a:p>
            <a:r>
              <a:rPr lang="en-FR" dirty="0"/>
              <a:t>📍 </a:t>
            </a:r>
            <a:r>
              <a:rPr lang="en-GB" b="1" dirty="0"/>
              <a:t>À 380 nm</a:t>
            </a:r>
            <a:r>
              <a:rPr lang="en-GB" dirty="0"/>
              <a:t>, </a:t>
            </a:r>
            <a:r>
              <a:rPr lang="en-GB" dirty="0" err="1"/>
              <a:t>ça</a:t>
            </a:r>
            <a:r>
              <a:rPr lang="en-GB" dirty="0"/>
              <a:t> </a:t>
            </a:r>
            <a:r>
              <a:rPr lang="en-GB" dirty="0" err="1"/>
              <a:t>capte</a:t>
            </a:r>
            <a:r>
              <a:rPr lang="en-GB" dirty="0"/>
              <a:t> des choses </a:t>
            </a:r>
            <a:r>
              <a:rPr lang="en-GB" dirty="0" err="1"/>
              <a:t>comme</a:t>
            </a:r>
            <a:r>
              <a:rPr lang="en-GB" dirty="0"/>
              <a:t> les lipides (</a:t>
            </a:r>
            <a:r>
              <a:rPr lang="en-GB" dirty="0" err="1"/>
              <a:t>graisses</a:t>
            </a:r>
            <a:r>
              <a:rPr lang="en-GB" dirty="0"/>
              <a:t> dans le sang)</a:t>
            </a:r>
          </a:p>
          <a:p>
            <a:r>
              <a:rPr lang="en-FR" dirty="0"/>
              <a:t>📍 </a:t>
            </a:r>
            <a:r>
              <a:rPr lang="en-GB" b="1" dirty="0"/>
              <a:t>À 450 nm</a:t>
            </a:r>
            <a:r>
              <a:rPr lang="en-GB" dirty="0"/>
              <a:t>, </a:t>
            </a:r>
            <a:r>
              <a:rPr lang="en-GB" dirty="0" err="1"/>
              <a:t>ça</a:t>
            </a:r>
            <a:r>
              <a:rPr lang="en-GB" dirty="0"/>
              <a:t> </a:t>
            </a:r>
            <a:r>
              <a:rPr lang="en-GB" dirty="0" err="1"/>
              <a:t>capte</a:t>
            </a:r>
            <a:r>
              <a:rPr lang="en-GB" dirty="0"/>
              <a:t> des choses </a:t>
            </a:r>
            <a:r>
              <a:rPr lang="en-GB" dirty="0" err="1"/>
              <a:t>comme</a:t>
            </a:r>
            <a:r>
              <a:rPr lang="en-GB" dirty="0"/>
              <a:t> la </a:t>
            </a:r>
            <a:r>
              <a:rPr lang="en-GB" dirty="0" err="1"/>
              <a:t>bilirubine</a:t>
            </a:r>
            <a:r>
              <a:rPr lang="en-GB" dirty="0"/>
              <a:t> (pigment du foie)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3. Tu </a:t>
            </a:r>
            <a:r>
              <a:rPr lang="en-GB" b="1" dirty="0" err="1"/>
              <a:t>corriges</a:t>
            </a:r>
            <a:r>
              <a:rPr lang="en-GB" b="1" dirty="0"/>
              <a:t> les </a:t>
            </a:r>
            <a:r>
              <a:rPr lang="en-GB" b="1" dirty="0" err="1"/>
              <a:t>erreurs</a:t>
            </a:r>
            <a:r>
              <a:rPr lang="en-GB" b="1" dirty="0"/>
              <a:t> dues aux </a:t>
            </a:r>
            <a:r>
              <a:rPr lang="en-GB" b="1" dirty="0" err="1"/>
              <a:t>autres</a:t>
            </a:r>
            <a:r>
              <a:rPr lang="en-GB" b="1" dirty="0"/>
              <a:t> substances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Comme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tu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veux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mesurer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l’hémoglobine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libre, il faut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enlever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les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autres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trucs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absorbent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Donc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on applique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formule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magique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: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\text{Hb libre (mg/dL)} = 83.6 \times (2 \times A_{415} - A_{380} - A_{450})</a:t>
            </a:r>
          </a:p>
          <a:p>
            <a:r>
              <a:rPr lang="en-GB" dirty="0"/>
              <a:t>A₄₁₅ = Absorbance à 415 nm</a:t>
            </a:r>
          </a:p>
          <a:p>
            <a:r>
              <a:rPr lang="en-GB" dirty="0"/>
              <a:t>A₃₈₀ = Absorbance à 380 nm</a:t>
            </a:r>
          </a:p>
          <a:p>
            <a:r>
              <a:rPr lang="en-GB" dirty="0"/>
              <a:t>A₄₅₀ = Absorbance à 450 nm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dirty="0"/>
              <a:t>🎯 </a:t>
            </a:r>
            <a:r>
              <a:rPr lang="en-GB" dirty="0"/>
              <a:t>Cette </a:t>
            </a:r>
            <a:r>
              <a:rPr lang="en-GB" dirty="0" err="1"/>
              <a:t>formule</a:t>
            </a:r>
            <a:r>
              <a:rPr lang="en-GB" dirty="0"/>
              <a:t> </a:t>
            </a:r>
            <a:r>
              <a:rPr lang="en-GB" dirty="0" err="1"/>
              <a:t>donne</a:t>
            </a:r>
            <a:r>
              <a:rPr lang="en-GB" dirty="0"/>
              <a:t> la </a:t>
            </a:r>
            <a:r>
              <a:rPr lang="en-GB" b="1" dirty="0"/>
              <a:t>concentration </a:t>
            </a:r>
            <a:r>
              <a:rPr lang="en-GB" b="1" dirty="0" err="1"/>
              <a:t>d’hémoglobine</a:t>
            </a:r>
            <a:r>
              <a:rPr lang="en-GB" b="1" dirty="0"/>
              <a:t> libre </a:t>
            </a:r>
            <a:r>
              <a:rPr lang="en-GB" b="1" dirty="0" err="1"/>
              <a:t>en</a:t>
            </a:r>
            <a:r>
              <a:rPr lang="en-GB" b="1" dirty="0"/>
              <a:t> mg/dL</a:t>
            </a:r>
            <a:r>
              <a:rPr lang="en-GB" dirty="0"/>
              <a:t> dans le plasma.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b="1" dirty="0"/>
              <a:t>🧠 </a:t>
            </a:r>
            <a:r>
              <a:rPr lang="en-GB" b="1" dirty="0" err="1"/>
              <a:t>Pourquoi</a:t>
            </a:r>
            <a:r>
              <a:rPr lang="en-GB" b="1" dirty="0"/>
              <a:t> </a:t>
            </a:r>
            <a:r>
              <a:rPr lang="en-GB" b="1" dirty="0" err="1"/>
              <a:t>ça</a:t>
            </a:r>
            <a:r>
              <a:rPr lang="en-GB" b="1" dirty="0"/>
              <a:t> </a:t>
            </a:r>
            <a:r>
              <a:rPr lang="en-GB" b="1" dirty="0" err="1"/>
              <a:t>marche</a:t>
            </a:r>
            <a:r>
              <a:rPr lang="en-GB" b="1" dirty="0"/>
              <a:t> ?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Parce </a:t>
            </a:r>
            <a:r>
              <a:rPr lang="en-GB" dirty="0" err="1"/>
              <a:t>que</a:t>
            </a:r>
            <a:r>
              <a:rPr lang="en-GB" dirty="0"/>
              <a:t> </a:t>
            </a:r>
            <a:r>
              <a:rPr lang="en-GB" b="1" dirty="0" err="1"/>
              <a:t>l’hémoglobine</a:t>
            </a:r>
            <a:r>
              <a:rPr lang="en-GB" b="1" dirty="0"/>
              <a:t> a </a:t>
            </a:r>
            <a:r>
              <a:rPr lang="en-GB" b="1" dirty="0" err="1"/>
              <a:t>une</a:t>
            </a:r>
            <a:r>
              <a:rPr lang="en-GB" b="1" dirty="0"/>
              <a:t> signature </a:t>
            </a:r>
            <a:r>
              <a:rPr lang="en-GB" b="1" dirty="0" err="1"/>
              <a:t>lumineuse</a:t>
            </a:r>
            <a:r>
              <a:rPr lang="en-GB" b="1" dirty="0"/>
              <a:t> très </a:t>
            </a:r>
            <a:r>
              <a:rPr lang="en-GB" b="1" dirty="0" err="1"/>
              <a:t>spécifique</a:t>
            </a:r>
            <a:r>
              <a:rPr lang="en-GB" dirty="0"/>
              <a:t> : </a:t>
            </a:r>
            <a:r>
              <a:rPr lang="en-GB" dirty="0" err="1"/>
              <a:t>elle</a:t>
            </a:r>
            <a:r>
              <a:rPr lang="en-GB" dirty="0"/>
              <a:t> </a:t>
            </a:r>
            <a:r>
              <a:rPr lang="en-GB" dirty="0" err="1"/>
              <a:t>absorbe</a:t>
            </a:r>
            <a:r>
              <a:rPr lang="en-GB" dirty="0"/>
              <a:t> beaucoup à 415 nm, </a:t>
            </a:r>
            <a:r>
              <a:rPr lang="en-GB" dirty="0" err="1"/>
              <a:t>mais</a:t>
            </a:r>
            <a:r>
              <a:rPr lang="en-GB" dirty="0"/>
              <a:t> pas à 380 </a:t>
            </a:r>
            <a:r>
              <a:rPr lang="en-GB" dirty="0" err="1"/>
              <a:t>ni</a:t>
            </a:r>
            <a:r>
              <a:rPr lang="en-GB" dirty="0"/>
              <a:t> 450.</a:t>
            </a:r>
          </a:p>
          <a:p>
            <a:r>
              <a:rPr lang="en-GB" dirty="0"/>
              <a:t>Si </a:t>
            </a:r>
            <a:r>
              <a:rPr lang="en-GB" dirty="0" err="1"/>
              <a:t>tu</a:t>
            </a:r>
            <a:r>
              <a:rPr lang="en-GB" dirty="0"/>
              <a:t> </a:t>
            </a:r>
            <a:r>
              <a:rPr lang="en-GB" dirty="0" err="1"/>
              <a:t>enlèves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que</a:t>
            </a:r>
            <a:r>
              <a:rPr lang="en-GB" dirty="0"/>
              <a:t> les </a:t>
            </a:r>
            <a:r>
              <a:rPr lang="en-GB" dirty="0" err="1"/>
              <a:t>autres</a:t>
            </a:r>
            <a:r>
              <a:rPr lang="en-GB" dirty="0"/>
              <a:t> absorbent (</a:t>
            </a:r>
            <a:r>
              <a:rPr lang="en-GB" dirty="0" err="1"/>
              <a:t>bilirubine</a:t>
            </a:r>
            <a:r>
              <a:rPr lang="en-GB" dirty="0"/>
              <a:t>, lipides), il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reste</a:t>
            </a:r>
            <a:r>
              <a:rPr lang="en-GB" dirty="0"/>
              <a:t> </a:t>
            </a:r>
            <a:r>
              <a:rPr lang="en-GB" b="1" dirty="0" err="1"/>
              <a:t>l’absorption</a:t>
            </a:r>
            <a:r>
              <a:rPr lang="en-GB" b="1" dirty="0"/>
              <a:t> propre de </a:t>
            </a:r>
            <a:r>
              <a:rPr lang="en-GB" b="1" dirty="0" err="1"/>
              <a:t>l’hémoglobine</a:t>
            </a:r>
            <a:r>
              <a:rPr lang="en-GB" b="1" dirty="0"/>
              <a:t> libre</a:t>
            </a:r>
            <a:r>
              <a:rPr lang="en-GB" dirty="0"/>
              <a:t>.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⚠️ Et </a:t>
            </a:r>
            <a:r>
              <a:rPr lang="en-GB" b="1" dirty="0" err="1"/>
              <a:t>ce</a:t>
            </a:r>
            <a:r>
              <a:rPr lang="en-GB" b="1" dirty="0"/>
              <a:t> </a:t>
            </a:r>
            <a:r>
              <a:rPr lang="en-GB" b="1" dirty="0" err="1"/>
              <a:t>qu’il</a:t>
            </a:r>
            <a:r>
              <a:rPr lang="en-GB" b="1" dirty="0"/>
              <a:t> faut savoir :</a:t>
            </a:r>
          </a:p>
          <a:p>
            <a:r>
              <a:rPr lang="en-GB" dirty="0"/>
              <a:t>Ce test est </a:t>
            </a:r>
            <a:r>
              <a:rPr lang="en-GB" b="1" dirty="0" err="1"/>
              <a:t>fiable</a:t>
            </a:r>
            <a:r>
              <a:rPr lang="en-GB" dirty="0"/>
              <a:t>, </a:t>
            </a:r>
            <a:r>
              <a:rPr lang="en-GB" dirty="0" err="1"/>
              <a:t>mais</a:t>
            </a:r>
            <a:r>
              <a:rPr lang="en-GB" dirty="0"/>
              <a:t> un peu </a:t>
            </a:r>
            <a:r>
              <a:rPr lang="en-GB" b="1" dirty="0"/>
              <a:t>long et </a:t>
            </a:r>
            <a:r>
              <a:rPr lang="en-GB" b="1" dirty="0" err="1"/>
              <a:t>manuel</a:t>
            </a:r>
            <a:r>
              <a:rPr lang="en-GB" dirty="0"/>
              <a:t>.</a:t>
            </a:r>
          </a:p>
          <a:p>
            <a:r>
              <a:rPr lang="en-GB" dirty="0"/>
              <a:t>Il faut bien </a:t>
            </a:r>
            <a:r>
              <a:rPr lang="en-GB" b="1" dirty="0" err="1"/>
              <a:t>centrifuger</a:t>
            </a:r>
            <a:r>
              <a:rPr lang="en-GB" b="1" dirty="0"/>
              <a:t> le sang</a:t>
            </a:r>
            <a:r>
              <a:rPr lang="en-GB" dirty="0"/>
              <a:t> pour </a:t>
            </a:r>
            <a:r>
              <a:rPr lang="en-GB" dirty="0" err="1"/>
              <a:t>qu’il</a:t>
            </a:r>
            <a:r>
              <a:rPr lang="en-GB" dirty="0"/>
              <a:t> ne </a:t>
            </a:r>
            <a:r>
              <a:rPr lang="en-GB" dirty="0" err="1"/>
              <a:t>reste</a:t>
            </a:r>
            <a:r>
              <a:rPr lang="en-GB" dirty="0"/>
              <a:t> plus de globules rouges dans </a:t>
            </a:r>
            <a:r>
              <a:rPr lang="en-GB" dirty="0" err="1"/>
              <a:t>l’échantillon</a:t>
            </a:r>
            <a:r>
              <a:rPr lang="en-GB" dirty="0"/>
              <a:t>.</a:t>
            </a:r>
          </a:p>
          <a:p>
            <a:r>
              <a:rPr lang="en-GB" dirty="0"/>
              <a:t>Le </a:t>
            </a:r>
            <a:r>
              <a:rPr lang="en-GB" dirty="0" err="1"/>
              <a:t>spectrophotomètre</a:t>
            </a:r>
            <a:r>
              <a:rPr lang="en-GB" dirty="0"/>
              <a:t> doit </a:t>
            </a:r>
            <a:r>
              <a:rPr lang="en-GB" dirty="0" err="1"/>
              <a:t>être</a:t>
            </a:r>
            <a:r>
              <a:rPr lang="en-GB" dirty="0"/>
              <a:t> bien </a:t>
            </a:r>
            <a:r>
              <a:rPr lang="en-GB" dirty="0" err="1"/>
              <a:t>calibré</a:t>
            </a:r>
            <a:r>
              <a:rPr lang="en-GB" dirty="0"/>
              <a:t>.</a:t>
            </a:r>
          </a:p>
          <a:p>
            <a:r>
              <a:rPr lang="en-GB" dirty="0"/>
              <a:t>Il </a:t>
            </a:r>
            <a:r>
              <a:rPr lang="en-GB" b="1" dirty="0"/>
              <a:t>ne </a:t>
            </a:r>
            <a:r>
              <a:rPr lang="en-GB" b="1" dirty="0" err="1"/>
              <a:t>distingue</a:t>
            </a:r>
            <a:r>
              <a:rPr lang="en-GB" b="1" dirty="0"/>
              <a:t> pas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hémolyse</a:t>
            </a:r>
            <a:r>
              <a:rPr lang="en-GB" dirty="0"/>
              <a:t> qui </a:t>
            </a:r>
            <a:r>
              <a:rPr lang="en-GB" dirty="0" err="1"/>
              <a:t>aurait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lieu </a:t>
            </a:r>
            <a:r>
              <a:rPr lang="en-GB" b="1" dirty="0"/>
              <a:t>dans le patient</a:t>
            </a:r>
            <a:r>
              <a:rPr lang="en-GB" dirty="0"/>
              <a:t> (in vivo) 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b="1" dirty="0"/>
              <a:t>pendant la manipulation</a:t>
            </a:r>
            <a:r>
              <a:rPr lang="en-GB" dirty="0"/>
              <a:t> (ex vivo). </a:t>
            </a:r>
            <a:r>
              <a:rPr lang="en-GB" dirty="0" err="1"/>
              <a:t>D’où</a:t>
            </a:r>
            <a:r>
              <a:rPr lang="en-GB" dirty="0"/>
              <a:t> </a:t>
            </a:r>
            <a:r>
              <a:rPr lang="en-GB" dirty="0" err="1"/>
              <a:t>l’intérêt</a:t>
            </a:r>
            <a:r>
              <a:rPr lang="en-GB" dirty="0"/>
              <a:t> de </a:t>
            </a:r>
            <a:r>
              <a:rPr lang="en-GB" dirty="0" err="1"/>
              <a:t>croiser</a:t>
            </a:r>
            <a:r>
              <a:rPr lang="en-GB" dirty="0"/>
              <a:t> avec </a:t>
            </a:r>
            <a:r>
              <a:rPr lang="en-GB" dirty="0" err="1"/>
              <a:t>d’autres</a:t>
            </a:r>
            <a:r>
              <a:rPr lang="en-GB" dirty="0"/>
              <a:t> dosages (</a:t>
            </a:r>
            <a:r>
              <a:rPr lang="en-GB" dirty="0" err="1"/>
              <a:t>haptoglobine</a:t>
            </a:r>
            <a:r>
              <a:rPr lang="en-GB" dirty="0"/>
              <a:t>, LDH…).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b="1" dirty="0"/>
              <a:t>🧮 </a:t>
            </a:r>
            <a:r>
              <a:rPr lang="en-GB" b="1" dirty="0" err="1"/>
              <a:t>Exemple</a:t>
            </a:r>
            <a:r>
              <a:rPr lang="en-GB" b="1" dirty="0"/>
              <a:t> très </a:t>
            </a:r>
            <a:r>
              <a:rPr lang="en-GB" b="1" dirty="0" err="1"/>
              <a:t>simplifié</a:t>
            </a:r>
            <a:r>
              <a:rPr lang="en-GB" b="1" dirty="0"/>
              <a:t> :</a:t>
            </a:r>
          </a:p>
          <a:p>
            <a:r>
              <a:rPr lang="en-GB" dirty="0"/>
              <a:t>A415 = 0.300</a:t>
            </a:r>
          </a:p>
          <a:p>
            <a:r>
              <a:rPr lang="en-GB" dirty="0"/>
              <a:t>A380 = 0.040</a:t>
            </a:r>
          </a:p>
          <a:p>
            <a:r>
              <a:rPr lang="en-GB" dirty="0"/>
              <a:t>A450 = 0.060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\text{Hb libre} = 83.6 \times (2 \times 0.300 - 0.040 - 0.060) = 83.6 \times 0.500 = 41.8 \text{ mg/dL}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7459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B1DA57C9-B55F-BC81-624C-BA0F7D634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d0610b4a5_0_56:notes">
            <a:extLst>
              <a:ext uri="{FF2B5EF4-FFF2-40B4-BE49-F238E27FC236}">
                <a16:creationId xmlns:a16="http://schemas.microsoft.com/office/drawing/2014/main" id="{4A2D638B-ADAD-EF17-6E35-B91859843F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d0610b4a5_0_56:notes">
            <a:extLst>
              <a:ext uri="{FF2B5EF4-FFF2-40B4-BE49-F238E27FC236}">
                <a16:creationId xmlns:a16="http://schemas.microsoft.com/office/drawing/2014/main" id="{6EB0BFDE-A1AE-A600-FE97-0157BC4F4A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2728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6DD7DB01-1FE4-B788-BAB8-F49498A4E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d0610b4a5_0_56:notes">
            <a:extLst>
              <a:ext uri="{FF2B5EF4-FFF2-40B4-BE49-F238E27FC236}">
                <a16:creationId xmlns:a16="http://schemas.microsoft.com/office/drawing/2014/main" id="{A2B1B0B1-4342-9BE8-3ABB-CBC8691175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d0610b4a5_0_56:notes">
            <a:extLst>
              <a:ext uri="{FF2B5EF4-FFF2-40B4-BE49-F238E27FC236}">
                <a16:creationId xmlns:a16="http://schemas.microsoft.com/office/drawing/2014/main" id="{DFB17DAB-58D9-FF1A-2E3D-05E819F59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775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97eae1294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97eae1294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d0c6d7cc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d0c6d7cc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d0610b4a5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d0610b4a5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d0610b4a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d0610b4a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97eae129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697eae129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3d227da3c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3d227da3c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94be4fcd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94be4fcd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97eae129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97eae129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d0610b4a5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3d0610b4a5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d0610b4a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d0610b4a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d0610b4a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d0610b4a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d0610b4a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d0610b4a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241D0CDE-2847-166A-1BFF-2B9A2B4FA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d0610b4a5_0_56:notes">
            <a:extLst>
              <a:ext uri="{FF2B5EF4-FFF2-40B4-BE49-F238E27FC236}">
                <a16:creationId xmlns:a16="http://schemas.microsoft.com/office/drawing/2014/main" id="{EACCCE30-423E-84FD-0042-8196306FD0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d0610b4a5_0_56:notes">
            <a:extLst>
              <a:ext uri="{FF2B5EF4-FFF2-40B4-BE49-F238E27FC236}">
                <a16:creationId xmlns:a16="http://schemas.microsoft.com/office/drawing/2014/main" id="{EB4E7A1C-D455-94BC-BF5D-C66B059C4B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FR" b="1" dirty="0"/>
              <a:t>🧪 </a:t>
            </a:r>
            <a:r>
              <a:rPr lang="en-GB" b="1" dirty="0" err="1"/>
              <a:t>Qu’est-ce</a:t>
            </a:r>
            <a:r>
              <a:rPr lang="en-GB" b="1" dirty="0"/>
              <a:t> </a:t>
            </a:r>
            <a:r>
              <a:rPr lang="en-GB" b="1" dirty="0" err="1"/>
              <a:t>que</a:t>
            </a:r>
            <a:r>
              <a:rPr lang="en-GB" b="1" dirty="0"/>
              <a:t> la </a:t>
            </a:r>
            <a:r>
              <a:rPr lang="en-GB" b="1" dirty="0" err="1"/>
              <a:t>méthode</a:t>
            </a:r>
            <a:r>
              <a:rPr lang="en-GB" b="1" dirty="0"/>
              <a:t> de Harboe ?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 err="1"/>
              <a:t>C’est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b="1" dirty="0"/>
              <a:t>technique de </a:t>
            </a:r>
            <a:r>
              <a:rPr lang="en-GB" b="1" dirty="0" err="1"/>
              <a:t>laboratoire</a:t>
            </a:r>
            <a:r>
              <a:rPr lang="en-GB" dirty="0"/>
              <a:t> qui </a:t>
            </a:r>
            <a:r>
              <a:rPr lang="en-GB" dirty="0" err="1"/>
              <a:t>permet</a:t>
            </a:r>
            <a:r>
              <a:rPr lang="en-GB" dirty="0"/>
              <a:t> de </a:t>
            </a:r>
            <a:r>
              <a:rPr lang="en-GB" dirty="0" err="1"/>
              <a:t>mesurer</a:t>
            </a:r>
            <a:r>
              <a:rPr lang="en-GB" dirty="0"/>
              <a:t> </a:t>
            </a:r>
            <a:r>
              <a:rPr lang="en-GB" b="1" dirty="0" err="1"/>
              <a:t>combien</a:t>
            </a:r>
            <a:r>
              <a:rPr lang="en-GB" b="1" dirty="0"/>
              <a:t> </a:t>
            </a:r>
            <a:r>
              <a:rPr lang="en-GB" b="1" dirty="0" err="1"/>
              <a:t>d’hémoglobine</a:t>
            </a:r>
            <a:r>
              <a:rPr lang="en-GB" b="1" dirty="0"/>
              <a:t> est libre</a:t>
            </a:r>
            <a:r>
              <a:rPr lang="en-GB" dirty="0"/>
              <a:t> dans le plasma (</a:t>
            </a:r>
            <a:r>
              <a:rPr lang="en-GB" dirty="0" err="1"/>
              <a:t>c’est</a:t>
            </a:r>
            <a:r>
              <a:rPr lang="en-GB" dirty="0"/>
              <a:t>-à-dire, </a:t>
            </a:r>
            <a:r>
              <a:rPr lang="en-GB" b="1" dirty="0" err="1"/>
              <a:t>en</a:t>
            </a:r>
            <a:r>
              <a:rPr lang="en-GB" b="1" dirty="0"/>
              <a:t> dehors des globules rouges</a:t>
            </a:r>
            <a:r>
              <a:rPr lang="en-GB" dirty="0"/>
              <a:t>, </a:t>
            </a:r>
            <a:r>
              <a:rPr lang="en-GB" dirty="0" err="1"/>
              <a:t>donc</a:t>
            </a:r>
            <a:r>
              <a:rPr lang="en-GB" dirty="0"/>
              <a:t> due à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hémolyse</a:t>
            </a:r>
            <a:r>
              <a:rPr lang="en-GB" dirty="0"/>
              <a:t>).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b="1" dirty="0"/>
              <a:t>🧰 </a:t>
            </a:r>
            <a:r>
              <a:rPr lang="en-GB" b="1" dirty="0"/>
              <a:t>De quoi on a </a:t>
            </a:r>
            <a:r>
              <a:rPr lang="en-GB" b="1" dirty="0" err="1"/>
              <a:t>besoin</a:t>
            </a:r>
            <a:r>
              <a:rPr lang="en-GB" b="1" dirty="0"/>
              <a:t> ?</a:t>
            </a:r>
          </a:p>
          <a:p>
            <a:r>
              <a:rPr lang="en-FR" dirty="0"/>
              <a:t>🧫 </a:t>
            </a:r>
            <a:r>
              <a:rPr lang="en-GB" dirty="0"/>
              <a:t>Un tube de plasma (sang </a:t>
            </a:r>
            <a:r>
              <a:rPr lang="en-GB" dirty="0" err="1"/>
              <a:t>centrifugé</a:t>
            </a:r>
            <a:r>
              <a:rPr lang="en-GB" dirty="0"/>
              <a:t>, sans cellules).</a:t>
            </a:r>
          </a:p>
          <a:p>
            <a:r>
              <a:rPr lang="en-FR" dirty="0"/>
              <a:t>📊 </a:t>
            </a:r>
            <a:r>
              <a:rPr lang="en-GB" dirty="0"/>
              <a:t>Un </a:t>
            </a:r>
            <a:r>
              <a:rPr lang="en-GB" b="1" dirty="0" err="1"/>
              <a:t>spectrophotomètre</a:t>
            </a:r>
            <a:r>
              <a:rPr lang="en-GB" dirty="0"/>
              <a:t>, </a:t>
            </a:r>
            <a:r>
              <a:rPr lang="en-GB" dirty="0" err="1"/>
              <a:t>c’est</a:t>
            </a:r>
            <a:r>
              <a:rPr lang="en-GB" dirty="0"/>
              <a:t> un </a:t>
            </a:r>
            <a:r>
              <a:rPr lang="en-GB" dirty="0" err="1"/>
              <a:t>appareil</a:t>
            </a:r>
            <a:r>
              <a:rPr lang="en-GB" dirty="0"/>
              <a:t> qui </a:t>
            </a:r>
            <a:r>
              <a:rPr lang="en-GB" dirty="0" err="1"/>
              <a:t>mesure</a:t>
            </a:r>
            <a:r>
              <a:rPr lang="en-GB" dirty="0"/>
              <a:t> </a:t>
            </a:r>
            <a:r>
              <a:rPr lang="en-GB" b="1" dirty="0" err="1"/>
              <a:t>combien</a:t>
            </a:r>
            <a:r>
              <a:rPr lang="en-GB" b="1" dirty="0"/>
              <a:t> de lumière est </a:t>
            </a:r>
            <a:r>
              <a:rPr lang="en-GB" b="1" dirty="0" err="1"/>
              <a:t>absorbée</a:t>
            </a:r>
            <a:r>
              <a:rPr lang="en-GB" dirty="0"/>
              <a:t> par un </a:t>
            </a:r>
            <a:r>
              <a:rPr lang="en-GB" dirty="0" err="1"/>
              <a:t>liquide</a:t>
            </a:r>
            <a:r>
              <a:rPr lang="en-GB" dirty="0"/>
              <a:t>, à des longueurs </a:t>
            </a:r>
            <a:r>
              <a:rPr lang="en-GB" dirty="0" err="1"/>
              <a:t>d’onde</a:t>
            </a:r>
            <a:r>
              <a:rPr lang="en-GB" dirty="0"/>
              <a:t> précises.</a:t>
            </a:r>
          </a:p>
          <a:p>
            <a:r>
              <a:rPr lang="en-FR" dirty="0"/>
              <a:t>🌈 </a:t>
            </a:r>
            <a:r>
              <a:rPr lang="en-GB" dirty="0"/>
              <a:t>Trois longueurs </a:t>
            </a:r>
            <a:r>
              <a:rPr lang="en-GB" dirty="0" err="1"/>
              <a:t>d’onde</a:t>
            </a:r>
            <a:r>
              <a:rPr lang="en-GB" dirty="0"/>
              <a:t> bien précises :</a:t>
            </a:r>
          </a:p>
          <a:p>
            <a:r>
              <a:rPr lang="en-GB" b="1" dirty="0"/>
              <a:t>415 nm</a:t>
            </a:r>
            <a:r>
              <a:rPr lang="en-GB" dirty="0"/>
              <a:t> (maximum </a:t>
            </a:r>
            <a:r>
              <a:rPr lang="en-GB" dirty="0" err="1"/>
              <a:t>d’absorption</a:t>
            </a:r>
            <a:r>
              <a:rPr lang="en-GB" dirty="0"/>
              <a:t> de </a:t>
            </a:r>
            <a:r>
              <a:rPr lang="en-GB" dirty="0" err="1"/>
              <a:t>l’oxyhémoglobine</a:t>
            </a:r>
            <a:r>
              <a:rPr lang="en-GB" dirty="0"/>
              <a:t>)</a:t>
            </a:r>
          </a:p>
          <a:p>
            <a:r>
              <a:rPr lang="en-GB" b="1" dirty="0"/>
              <a:t>380 nm</a:t>
            </a:r>
            <a:r>
              <a:rPr lang="en-GB" dirty="0"/>
              <a:t> (</a:t>
            </a:r>
            <a:r>
              <a:rPr lang="en-GB" dirty="0" err="1"/>
              <a:t>corrige</a:t>
            </a:r>
            <a:r>
              <a:rPr lang="en-GB" dirty="0"/>
              <a:t> les </a:t>
            </a:r>
            <a:r>
              <a:rPr lang="en-GB" dirty="0" err="1"/>
              <a:t>interférences</a:t>
            </a:r>
            <a:r>
              <a:rPr lang="en-GB" dirty="0"/>
              <a:t> </a:t>
            </a:r>
            <a:r>
              <a:rPr lang="en-GB" dirty="0" err="1"/>
              <a:t>comme</a:t>
            </a:r>
            <a:r>
              <a:rPr lang="en-GB" dirty="0"/>
              <a:t> les lipides)</a:t>
            </a:r>
          </a:p>
          <a:p>
            <a:r>
              <a:rPr lang="en-GB" b="1" dirty="0"/>
              <a:t>450 nm</a:t>
            </a:r>
            <a:r>
              <a:rPr lang="en-GB" dirty="0"/>
              <a:t> (</a:t>
            </a:r>
            <a:r>
              <a:rPr lang="en-GB" dirty="0" err="1"/>
              <a:t>corrige</a:t>
            </a:r>
            <a:r>
              <a:rPr lang="en-GB" dirty="0"/>
              <a:t> la </a:t>
            </a:r>
            <a:r>
              <a:rPr lang="en-GB" dirty="0" err="1"/>
              <a:t>bilirubine</a:t>
            </a:r>
            <a:r>
              <a:rPr lang="en-GB" dirty="0"/>
              <a:t> et la </a:t>
            </a:r>
            <a:r>
              <a:rPr lang="en-GB" dirty="0" err="1"/>
              <a:t>turbidité</a:t>
            </a:r>
            <a:r>
              <a:rPr lang="en-GB" dirty="0"/>
              <a:t>)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b="1" dirty="0"/>
              <a:t>🔬 </a:t>
            </a:r>
            <a:r>
              <a:rPr lang="en-GB" b="1" dirty="0"/>
              <a:t>Étape par étape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1. Tu places ton plasma dans </a:t>
            </a:r>
            <a:r>
              <a:rPr lang="en-GB" b="1" dirty="0" err="1"/>
              <a:t>une</a:t>
            </a:r>
            <a:r>
              <a:rPr lang="en-GB" b="1" dirty="0"/>
              <a:t> </a:t>
            </a:r>
            <a:r>
              <a:rPr lang="en-GB" b="1" dirty="0" err="1"/>
              <a:t>cuve</a:t>
            </a:r>
            <a:r>
              <a:rPr lang="en-GB" b="1" dirty="0"/>
              <a:t> </a:t>
            </a:r>
            <a:r>
              <a:rPr lang="en-GB" b="1" dirty="0" err="1"/>
              <a:t>spéciale</a:t>
            </a:r>
            <a:r>
              <a:rPr lang="en-GB" b="1" dirty="0"/>
              <a:t> (</a:t>
            </a:r>
            <a:r>
              <a:rPr lang="en-GB" b="1" dirty="0" err="1"/>
              <a:t>appelée</a:t>
            </a:r>
            <a:r>
              <a:rPr lang="en-GB" b="1" dirty="0"/>
              <a:t> cuvette).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C’est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un petit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contenant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transparent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tu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mets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dans le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spectrophotomètre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2. Tu </a:t>
            </a:r>
            <a:r>
              <a:rPr lang="en-GB" b="1" dirty="0" err="1"/>
              <a:t>fais</a:t>
            </a:r>
            <a:r>
              <a:rPr lang="en-GB" b="1" dirty="0"/>
              <a:t> trois lectures de la lumière </a:t>
            </a:r>
            <a:r>
              <a:rPr lang="en-GB" b="1" dirty="0" err="1"/>
              <a:t>absorbée</a:t>
            </a:r>
            <a:r>
              <a:rPr lang="en-GB" b="1" dirty="0"/>
              <a:t> :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spectrophotomètre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envoyer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la lumière dans le plasma à trois longueurs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d’onde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différentes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: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dirty="0"/>
              <a:t>📍 </a:t>
            </a:r>
            <a:r>
              <a:rPr lang="en-GB" b="1" dirty="0"/>
              <a:t>À 415 nm</a:t>
            </a:r>
            <a:r>
              <a:rPr lang="en-GB" dirty="0"/>
              <a:t>, </a:t>
            </a:r>
            <a:r>
              <a:rPr lang="en-GB" dirty="0" err="1"/>
              <a:t>l’hémoglobine</a:t>
            </a:r>
            <a:r>
              <a:rPr lang="en-GB" dirty="0"/>
              <a:t> libre </a:t>
            </a:r>
            <a:r>
              <a:rPr lang="en-GB" dirty="0" err="1"/>
              <a:t>absorbe</a:t>
            </a:r>
            <a:r>
              <a:rPr lang="en-GB" dirty="0"/>
              <a:t> beaucoup → </a:t>
            </a:r>
            <a:r>
              <a:rPr lang="en-GB" dirty="0" err="1"/>
              <a:t>donc</a:t>
            </a:r>
            <a:r>
              <a:rPr lang="en-GB" dirty="0"/>
              <a:t> </a:t>
            </a:r>
            <a:r>
              <a:rPr lang="en-GB" dirty="0" err="1"/>
              <a:t>ça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donne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idée de </a:t>
            </a:r>
            <a:r>
              <a:rPr lang="en-GB" dirty="0" err="1"/>
              <a:t>combien</a:t>
            </a:r>
            <a:r>
              <a:rPr lang="en-GB" dirty="0"/>
              <a:t> il y </a:t>
            </a:r>
            <a:r>
              <a:rPr lang="en-GB" dirty="0" err="1"/>
              <a:t>en</a:t>
            </a:r>
            <a:r>
              <a:rPr lang="en-GB" dirty="0"/>
              <a:t> a.</a:t>
            </a:r>
          </a:p>
          <a:p>
            <a:r>
              <a:rPr lang="en-FR" dirty="0"/>
              <a:t>📍 </a:t>
            </a:r>
            <a:r>
              <a:rPr lang="en-GB" b="1" dirty="0"/>
              <a:t>À 380 nm</a:t>
            </a:r>
            <a:r>
              <a:rPr lang="en-GB" dirty="0"/>
              <a:t>, </a:t>
            </a:r>
            <a:r>
              <a:rPr lang="en-GB" dirty="0" err="1"/>
              <a:t>ça</a:t>
            </a:r>
            <a:r>
              <a:rPr lang="en-GB" dirty="0"/>
              <a:t> </a:t>
            </a:r>
            <a:r>
              <a:rPr lang="en-GB" dirty="0" err="1"/>
              <a:t>capte</a:t>
            </a:r>
            <a:r>
              <a:rPr lang="en-GB" dirty="0"/>
              <a:t> des choses </a:t>
            </a:r>
            <a:r>
              <a:rPr lang="en-GB" dirty="0" err="1"/>
              <a:t>comme</a:t>
            </a:r>
            <a:r>
              <a:rPr lang="en-GB" dirty="0"/>
              <a:t> les lipides (</a:t>
            </a:r>
            <a:r>
              <a:rPr lang="en-GB" dirty="0" err="1"/>
              <a:t>graisses</a:t>
            </a:r>
            <a:r>
              <a:rPr lang="en-GB" dirty="0"/>
              <a:t> dans le sang)</a:t>
            </a:r>
          </a:p>
          <a:p>
            <a:r>
              <a:rPr lang="en-FR" dirty="0"/>
              <a:t>📍 </a:t>
            </a:r>
            <a:r>
              <a:rPr lang="en-GB" b="1" dirty="0"/>
              <a:t>À 450 nm</a:t>
            </a:r>
            <a:r>
              <a:rPr lang="en-GB" dirty="0"/>
              <a:t>, </a:t>
            </a:r>
            <a:r>
              <a:rPr lang="en-GB" dirty="0" err="1"/>
              <a:t>ça</a:t>
            </a:r>
            <a:r>
              <a:rPr lang="en-GB" dirty="0"/>
              <a:t> </a:t>
            </a:r>
            <a:r>
              <a:rPr lang="en-GB" dirty="0" err="1"/>
              <a:t>capte</a:t>
            </a:r>
            <a:r>
              <a:rPr lang="en-GB" dirty="0"/>
              <a:t> des choses </a:t>
            </a:r>
            <a:r>
              <a:rPr lang="en-GB" dirty="0" err="1"/>
              <a:t>comme</a:t>
            </a:r>
            <a:r>
              <a:rPr lang="en-GB" dirty="0"/>
              <a:t> la </a:t>
            </a:r>
            <a:r>
              <a:rPr lang="en-GB" dirty="0" err="1"/>
              <a:t>bilirubine</a:t>
            </a:r>
            <a:r>
              <a:rPr lang="en-GB" dirty="0"/>
              <a:t> (pigment du foie)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3. Tu </a:t>
            </a:r>
            <a:r>
              <a:rPr lang="en-GB" b="1" dirty="0" err="1"/>
              <a:t>corriges</a:t>
            </a:r>
            <a:r>
              <a:rPr lang="en-GB" b="1" dirty="0"/>
              <a:t> les </a:t>
            </a:r>
            <a:r>
              <a:rPr lang="en-GB" b="1" dirty="0" err="1"/>
              <a:t>erreurs</a:t>
            </a:r>
            <a:r>
              <a:rPr lang="en-GB" b="1" dirty="0"/>
              <a:t> dues aux </a:t>
            </a:r>
            <a:r>
              <a:rPr lang="en-GB" b="1" dirty="0" err="1"/>
              <a:t>autres</a:t>
            </a:r>
            <a:r>
              <a:rPr lang="en-GB" b="1" dirty="0"/>
              <a:t> substances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Comme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tu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veux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mesurer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l’hémoglobine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libre, il faut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enlever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les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autres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trucs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absorbent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Donc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on applique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formule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magique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: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\text{Hb libre (mg/dL)} = 83.6 \times (2 \times A_{415} - A_{380} - A_{450})</a:t>
            </a:r>
          </a:p>
          <a:p>
            <a:r>
              <a:rPr lang="en-GB" dirty="0"/>
              <a:t>A₄₁₅ = Absorbance à 415 nm</a:t>
            </a:r>
          </a:p>
          <a:p>
            <a:r>
              <a:rPr lang="en-GB" dirty="0"/>
              <a:t>A₃₈₀ = Absorbance à 380 nm</a:t>
            </a:r>
          </a:p>
          <a:p>
            <a:r>
              <a:rPr lang="en-GB" dirty="0"/>
              <a:t>A₄₅₀ = Absorbance à 450 nm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dirty="0"/>
              <a:t>🎯 </a:t>
            </a:r>
            <a:r>
              <a:rPr lang="en-GB" dirty="0"/>
              <a:t>Cette </a:t>
            </a:r>
            <a:r>
              <a:rPr lang="en-GB" dirty="0" err="1"/>
              <a:t>formule</a:t>
            </a:r>
            <a:r>
              <a:rPr lang="en-GB" dirty="0"/>
              <a:t> </a:t>
            </a:r>
            <a:r>
              <a:rPr lang="en-GB" dirty="0" err="1"/>
              <a:t>donne</a:t>
            </a:r>
            <a:r>
              <a:rPr lang="en-GB" dirty="0"/>
              <a:t> la </a:t>
            </a:r>
            <a:r>
              <a:rPr lang="en-GB" b="1" dirty="0"/>
              <a:t>concentration </a:t>
            </a:r>
            <a:r>
              <a:rPr lang="en-GB" b="1" dirty="0" err="1"/>
              <a:t>d’hémoglobine</a:t>
            </a:r>
            <a:r>
              <a:rPr lang="en-GB" b="1" dirty="0"/>
              <a:t> libre </a:t>
            </a:r>
            <a:r>
              <a:rPr lang="en-GB" b="1" dirty="0" err="1"/>
              <a:t>en</a:t>
            </a:r>
            <a:r>
              <a:rPr lang="en-GB" b="1" dirty="0"/>
              <a:t> mg/dL</a:t>
            </a:r>
            <a:r>
              <a:rPr lang="en-GB" dirty="0"/>
              <a:t> dans le plasma.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b="1" dirty="0"/>
              <a:t>🧠 </a:t>
            </a:r>
            <a:r>
              <a:rPr lang="en-GB" b="1" dirty="0" err="1"/>
              <a:t>Pourquoi</a:t>
            </a:r>
            <a:r>
              <a:rPr lang="en-GB" b="1" dirty="0"/>
              <a:t> </a:t>
            </a:r>
            <a:r>
              <a:rPr lang="en-GB" b="1" dirty="0" err="1"/>
              <a:t>ça</a:t>
            </a:r>
            <a:r>
              <a:rPr lang="en-GB" b="1" dirty="0"/>
              <a:t> </a:t>
            </a:r>
            <a:r>
              <a:rPr lang="en-GB" b="1" dirty="0" err="1"/>
              <a:t>marche</a:t>
            </a:r>
            <a:r>
              <a:rPr lang="en-GB" b="1" dirty="0"/>
              <a:t> ?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Parce </a:t>
            </a:r>
            <a:r>
              <a:rPr lang="en-GB" dirty="0" err="1"/>
              <a:t>que</a:t>
            </a:r>
            <a:r>
              <a:rPr lang="en-GB" dirty="0"/>
              <a:t> </a:t>
            </a:r>
            <a:r>
              <a:rPr lang="en-GB" b="1" dirty="0" err="1"/>
              <a:t>l’hémoglobine</a:t>
            </a:r>
            <a:r>
              <a:rPr lang="en-GB" b="1" dirty="0"/>
              <a:t> a </a:t>
            </a:r>
            <a:r>
              <a:rPr lang="en-GB" b="1" dirty="0" err="1"/>
              <a:t>une</a:t>
            </a:r>
            <a:r>
              <a:rPr lang="en-GB" b="1" dirty="0"/>
              <a:t> signature </a:t>
            </a:r>
            <a:r>
              <a:rPr lang="en-GB" b="1" dirty="0" err="1"/>
              <a:t>lumineuse</a:t>
            </a:r>
            <a:r>
              <a:rPr lang="en-GB" b="1" dirty="0"/>
              <a:t> très </a:t>
            </a:r>
            <a:r>
              <a:rPr lang="en-GB" b="1" dirty="0" err="1"/>
              <a:t>spécifique</a:t>
            </a:r>
            <a:r>
              <a:rPr lang="en-GB" dirty="0"/>
              <a:t> : </a:t>
            </a:r>
            <a:r>
              <a:rPr lang="en-GB" dirty="0" err="1"/>
              <a:t>elle</a:t>
            </a:r>
            <a:r>
              <a:rPr lang="en-GB" dirty="0"/>
              <a:t> </a:t>
            </a:r>
            <a:r>
              <a:rPr lang="en-GB" dirty="0" err="1"/>
              <a:t>absorbe</a:t>
            </a:r>
            <a:r>
              <a:rPr lang="en-GB" dirty="0"/>
              <a:t> beaucoup à 415 nm, </a:t>
            </a:r>
            <a:r>
              <a:rPr lang="en-GB" dirty="0" err="1"/>
              <a:t>mais</a:t>
            </a:r>
            <a:r>
              <a:rPr lang="en-GB" dirty="0"/>
              <a:t> pas à 380 </a:t>
            </a:r>
            <a:r>
              <a:rPr lang="en-GB" dirty="0" err="1"/>
              <a:t>ni</a:t>
            </a:r>
            <a:r>
              <a:rPr lang="en-GB" dirty="0"/>
              <a:t> 450.</a:t>
            </a:r>
          </a:p>
          <a:p>
            <a:r>
              <a:rPr lang="en-GB" dirty="0"/>
              <a:t>Si </a:t>
            </a:r>
            <a:r>
              <a:rPr lang="en-GB" dirty="0" err="1"/>
              <a:t>tu</a:t>
            </a:r>
            <a:r>
              <a:rPr lang="en-GB" dirty="0"/>
              <a:t> </a:t>
            </a:r>
            <a:r>
              <a:rPr lang="en-GB" dirty="0" err="1"/>
              <a:t>enlèves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que</a:t>
            </a:r>
            <a:r>
              <a:rPr lang="en-GB" dirty="0"/>
              <a:t> les </a:t>
            </a:r>
            <a:r>
              <a:rPr lang="en-GB" dirty="0" err="1"/>
              <a:t>autres</a:t>
            </a:r>
            <a:r>
              <a:rPr lang="en-GB" dirty="0"/>
              <a:t> absorbent (</a:t>
            </a:r>
            <a:r>
              <a:rPr lang="en-GB" dirty="0" err="1"/>
              <a:t>bilirubine</a:t>
            </a:r>
            <a:r>
              <a:rPr lang="en-GB" dirty="0"/>
              <a:t>, lipides), il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reste</a:t>
            </a:r>
            <a:r>
              <a:rPr lang="en-GB" dirty="0"/>
              <a:t> </a:t>
            </a:r>
            <a:r>
              <a:rPr lang="en-GB" b="1" dirty="0" err="1"/>
              <a:t>l’absorption</a:t>
            </a:r>
            <a:r>
              <a:rPr lang="en-GB" b="1" dirty="0"/>
              <a:t> propre de </a:t>
            </a:r>
            <a:r>
              <a:rPr lang="en-GB" b="1" dirty="0" err="1"/>
              <a:t>l’hémoglobine</a:t>
            </a:r>
            <a:r>
              <a:rPr lang="en-GB" b="1" dirty="0"/>
              <a:t> libre</a:t>
            </a:r>
            <a:r>
              <a:rPr lang="en-GB" dirty="0"/>
              <a:t>.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⚠️ Et </a:t>
            </a:r>
            <a:r>
              <a:rPr lang="en-GB" b="1" dirty="0" err="1"/>
              <a:t>ce</a:t>
            </a:r>
            <a:r>
              <a:rPr lang="en-GB" b="1" dirty="0"/>
              <a:t> </a:t>
            </a:r>
            <a:r>
              <a:rPr lang="en-GB" b="1" dirty="0" err="1"/>
              <a:t>qu’il</a:t>
            </a:r>
            <a:r>
              <a:rPr lang="en-GB" b="1" dirty="0"/>
              <a:t> faut savoir :</a:t>
            </a:r>
          </a:p>
          <a:p>
            <a:r>
              <a:rPr lang="en-GB" dirty="0"/>
              <a:t>Ce test est </a:t>
            </a:r>
            <a:r>
              <a:rPr lang="en-GB" b="1" dirty="0" err="1"/>
              <a:t>fiable</a:t>
            </a:r>
            <a:r>
              <a:rPr lang="en-GB" dirty="0"/>
              <a:t>, </a:t>
            </a:r>
            <a:r>
              <a:rPr lang="en-GB" dirty="0" err="1"/>
              <a:t>mais</a:t>
            </a:r>
            <a:r>
              <a:rPr lang="en-GB" dirty="0"/>
              <a:t> un peu </a:t>
            </a:r>
            <a:r>
              <a:rPr lang="en-GB" b="1" dirty="0"/>
              <a:t>long et </a:t>
            </a:r>
            <a:r>
              <a:rPr lang="en-GB" b="1" dirty="0" err="1"/>
              <a:t>manuel</a:t>
            </a:r>
            <a:r>
              <a:rPr lang="en-GB" dirty="0"/>
              <a:t>.</a:t>
            </a:r>
          </a:p>
          <a:p>
            <a:r>
              <a:rPr lang="en-GB" dirty="0"/>
              <a:t>Il faut bien </a:t>
            </a:r>
            <a:r>
              <a:rPr lang="en-GB" b="1" dirty="0" err="1"/>
              <a:t>centrifuger</a:t>
            </a:r>
            <a:r>
              <a:rPr lang="en-GB" b="1" dirty="0"/>
              <a:t> le sang</a:t>
            </a:r>
            <a:r>
              <a:rPr lang="en-GB" dirty="0"/>
              <a:t> pour </a:t>
            </a:r>
            <a:r>
              <a:rPr lang="en-GB" dirty="0" err="1"/>
              <a:t>qu’il</a:t>
            </a:r>
            <a:r>
              <a:rPr lang="en-GB" dirty="0"/>
              <a:t> ne </a:t>
            </a:r>
            <a:r>
              <a:rPr lang="en-GB" dirty="0" err="1"/>
              <a:t>reste</a:t>
            </a:r>
            <a:r>
              <a:rPr lang="en-GB" dirty="0"/>
              <a:t> plus de globules rouges dans </a:t>
            </a:r>
            <a:r>
              <a:rPr lang="en-GB" dirty="0" err="1"/>
              <a:t>l’échantillon</a:t>
            </a:r>
            <a:r>
              <a:rPr lang="en-GB" dirty="0"/>
              <a:t>.</a:t>
            </a:r>
          </a:p>
          <a:p>
            <a:r>
              <a:rPr lang="en-GB" dirty="0"/>
              <a:t>Le </a:t>
            </a:r>
            <a:r>
              <a:rPr lang="en-GB" dirty="0" err="1"/>
              <a:t>spectrophotomètre</a:t>
            </a:r>
            <a:r>
              <a:rPr lang="en-GB" dirty="0"/>
              <a:t> doit </a:t>
            </a:r>
            <a:r>
              <a:rPr lang="en-GB" dirty="0" err="1"/>
              <a:t>être</a:t>
            </a:r>
            <a:r>
              <a:rPr lang="en-GB" dirty="0"/>
              <a:t> bien </a:t>
            </a:r>
            <a:r>
              <a:rPr lang="en-GB" dirty="0" err="1"/>
              <a:t>calibré</a:t>
            </a:r>
            <a:r>
              <a:rPr lang="en-GB" dirty="0"/>
              <a:t>.</a:t>
            </a:r>
          </a:p>
          <a:p>
            <a:r>
              <a:rPr lang="en-GB" dirty="0"/>
              <a:t>Il </a:t>
            </a:r>
            <a:r>
              <a:rPr lang="en-GB" b="1" dirty="0"/>
              <a:t>ne </a:t>
            </a:r>
            <a:r>
              <a:rPr lang="en-GB" b="1" dirty="0" err="1"/>
              <a:t>distingue</a:t>
            </a:r>
            <a:r>
              <a:rPr lang="en-GB" b="1" dirty="0"/>
              <a:t> pas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hémolyse</a:t>
            </a:r>
            <a:r>
              <a:rPr lang="en-GB" dirty="0"/>
              <a:t> qui </a:t>
            </a:r>
            <a:r>
              <a:rPr lang="en-GB" dirty="0" err="1"/>
              <a:t>aurait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lieu </a:t>
            </a:r>
            <a:r>
              <a:rPr lang="en-GB" b="1" dirty="0"/>
              <a:t>dans le patient</a:t>
            </a:r>
            <a:r>
              <a:rPr lang="en-GB" dirty="0"/>
              <a:t> (in vivo) 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b="1" dirty="0"/>
              <a:t>pendant la manipulation</a:t>
            </a:r>
            <a:r>
              <a:rPr lang="en-GB" dirty="0"/>
              <a:t> (ex vivo). </a:t>
            </a:r>
            <a:r>
              <a:rPr lang="en-GB" dirty="0" err="1"/>
              <a:t>D’où</a:t>
            </a:r>
            <a:r>
              <a:rPr lang="en-GB" dirty="0"/>
              <a:t> </a:t>
            </a:r>
            <a:r>
              <a:rPr lang="en-GB" dirty="0" err="1"/>
              <a:t>l’intérêt</a:t>
            </a:r>
            <a:r>
              <a:rPr lang="en-GB" dirty="0"/>
              <a:t> de </a:t>
            </a:r>
            <a:r>
              <a:rPr lang="en-GB" dirty="0" err="1"/>
              <a:t>croiser</a:t>
            </a:r>
            <a:r>
              <a:rPr lang="en-GB" dirty="0"/>
              <a:t> avec </a:t>
            </a:r>
            <a:r>
              <a:rPr lang="en-GB" dirty="0" err="1"/>
              <a:t>d’autres</a:t>
            </a:r>
            <a:r>
              <a:rPr lang="en-GB" dirty="0"/>
              <a:t> dosages (</a:t>
            </a:r>
            <a:r>
              <a:rPr lang="en-GB" dirty="0" err="1"/>
              <a:t>haptoglobine</a:t>
            </a:r>
            <a:r>
              <a:rPr lang="en-GB" dirty="0"/>
              <a:t>, LDH…).</a:t>
            </a:r>
          </a:p>
          <a:p>
            <a:br>
              <a:rPr lang="en-GB" dirty="0"/>
            </a:br>
            <a:endParaRPr lang="en-GB" dirty="0"/>
          </a:p>
          <a:p>
            <a:r>
              <a:rPr lang="en-FR" b="1" dirty="0"/>
              <a:t>🧮 </a:t>
            </a:r>
            <a:r>
              <a:rPr lang="en-GB" b="1" dirty="0" err="1"/>
              <a:t>Exemple</a:t>
            </a:r>
            <a:r>
              <a:rPr lang="en-GB" b="1" dirty="0"/>
              <a:t> très </a:t>
            </a:r>
            <a:r>
              <a:rPr lang="en-GB" b="1" dirty="0" err="1"/>
              <a:t>simplifié</a:t>
            </a:r>
            <a:r>
              <a:rPr lang="en-GB" b="1" dirty="0"/>
              <a:t> :</a:t>
            </a:r>
          </a:p>
          <a:p>
            <a:r>
              <a:rPr lang="en-GB" dirty="0"/>
              <a:t>A415 = 0.300</a:t>
            </a:r>
          </a:p>
          <a:p>
            <a:r>
              <a:rPr lang="en-GB" dirty="0"/>
              <a:t>A380 = 0.040</a:t>
            </a:r>
          </a:p>
          <a:p>
            <a:r>
              <a:rPr lang="en-GB" dirty="0"/>
              <a:t>A450 = 0.060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\text{Hb libre} = 83.6 \times (2 \times 0.300 - 0.040 - 0.060) = 83.6 \times 0.500 = 41.8 \text{ mg/dL}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4718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859925"/>
            <a:ext cx="8520600" cy="1120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80" b="1"/>
              <a:t>Étude de sécurité du concentré globulaire du donneur d’organes en transplantation</a:t>
            </a:r>
            <a:endParaRPr sz="3080" b="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21469"/>
            <a:ext cx="85206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fr" sz="1380" dirty="0"/>
              <a:t>Master 2 Sciences Chirurgicales de l’Université Paris-Saclay</a:t>
            </a:r>
            <a:endParaRPr sz="1380"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4294967295"/>
          </p:nvPr>
        </p:nvSpPr>
        <p:spPr>
          <a:xfrm>
            <a:off x="311700" y="2018950"/>
            <a:ext cx="8520600" cy="23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1" dirty="0">
                <a:solidFill>
                  <a:schemeClr val="tx1"/>
                </a:solidFill>
              </a:rPr>
              <a:t>Thomas HUSSON</a:t>
            </a:r>
            <a:br>
              <a:rPr lang="fr" sz="1400" dirty="0">
                <a:solidFill>
                  <a:schemeClr val="tx1"/>
                </a:solidFill>
              </a:rPr>
            </a:br>
            <a:r>
              <a:rPr lang="fr" sz="1400" dirty="0">
                <a:solidFill>
                  <a:schemeClr val="tx1"/>
                </a:solidFill>
              </a:rPr>
              <a:t>Interne en 6e semestre de chirurgie viscérale en Île de France</a:t>
            </a:r>
            <a:br>
              <a:rPr lang="fr" sz="1400" dirty="0">
                <a:solidFill>
                  <a:schemeClr val="tx1"/>
                </a:solidFill>
              </a:rPr>
            </a:br>
            <a:endParaRPr sz="1400" dirty="0">
              <a:solidFill>
                <a:schemeClr val="tx1"/>
              </a:solidFill>
            </a:endParaRPr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 dirty="0">
                <a:solidFill>
                  <a:schemeClr val="tx1"/>
                </a:solidFill>
              </a:rPr>
              <a:t>Encadré par : </a:t>
            </a:r>
            <a:br>
              <a:rPr lang="fr" sz="1400" dirty="0">
                <a:solidFill>
                  <a:schemeClr val="tx1"/>
                </a:solidFill>
              </a:rPr>
            </a:br>
            <a:r>
              <a:rPr lang="fr" sz="1400" b="1" dirty="0">
                <a:solidFill>
                  <a:schemeClr val="tx1"/>
                </a:solidFill>
              </a:rPr>
              <a:t>Dr Claire GOUMARD</a:t>
            </a:r>
            <a:r>
              <a:rPr lang="fr" sz="1400" dirty="0">
                <a:solidFill>
                  <a:schemeClr val="tx1"/>
                </a:solidFill>
              </a:rPr>
              <a:t>, MCU-PH à la Pitié Salpêtrière</a:t>
            </a:r>
            <a:br>
              <a:rPr lang="fr" sz="1400" dirty="0">
                <a:solidFill>
                  <a:schemeClr val="tx1"/>
                </a:solidFill>
              </a:rPr>
            </a:br>
            <a:r>
              <a:rPr lang="fr" sz="1400" b="1" dirty="0">
                <a:solidFill>
                  <a:schemeClr val="tx1"/>
                </a:solidFill>
              </a:rPr>
              <a:t>Dr Jérémie GAUTHERON</a:t>
            </a:r>
            <a:r>
              <a:rPr lang="fr" sz="1400" dirty="0">
                <a:solidFill>
                  <a:schemeClr val="tx1"/>
                </a:solidFill>
              </a:rPr>
              <a:t>, chef d’équipe unité INSERM S-938.</a:t>
            </a:r>
            <a:br>
              <a:rPr lang="fr" sz="1400" dirty="0">
                <a:solidFill>
                  <a:schemeClr val="tx1"/>
                </a:solidFill>
              </a:rPr>
            </a:br>
            <a:endParaRPr sz="1400" dirty="0">
              <a:solidFill>
                <a:schemeClr val="tx1"/>
              </a:solidFill>
            </a:endParaRPr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400" u="sng" dirty="0">
                <a:solidFill>
                  <a:schemeClr val="tx1"/>
                </a:solidFill>
              </a:rPr>
              <a:t>Laboratoire d’accueil</a:t>
            </a:r>
            <a:r>
              <a:rPr lang="fr" sz="1400" dirty="0">
                <a:solidFill>
                  <a:schemeClr val="tx1"/>
                </a:solidFill>
              </a:rPr>
              <a:t> : </a:t>
            </a:r>
            <a:br>
              <a:rPr lang="fr" sz="1400" dirty="0">
                <a:solidFill>
                  <a:schemeClr val="tx1"/>
                </a:solidFill>
              </a:rPr>
            </a:br>
            <a:r>
              <a:rPr lang="fr" sz="1400" dirty="0">
                <a:solidFill>
                  <a:schemeClr val="tx1"/>
                </a:solidFill>
              </a:rPr>
              <a:t>Centre de Recherche Saint Antoine, unité INSERM S-938, </a:t>
            </a:r>
            <a:br>
              <a:rPr lang="fr" sz="1400" dirty="0">
                <a:solidFill>
                  <a:schemeClr val="tx1"/>
                </a:solidFill>
              </a:rPr>
            </a:br>
            <a:r>
              <a:rPr lang="fr" sz="1400" dirty="0" err="1">
                <a:solidFill>
                  <a:schemeClr val="tx1"/>
                </a:solidFill>
              </a:rPr>
              <a:t>équipe</a:t>
            </a:r>
            <a:r>
              <a:rPr lang="fr" sz="1400" dirty="0">
                <a:solidFill>
                  <a:schemeClr val="tx1"/>
                </a:solidFill>
              </a:rPr>
              <a:t> maladies </a:t>
            </a:r>
            <a:r>
              <a:rPr lang="fr" sz="1400" dirty="0" err="1">
                <a:solidFill>
                  <a:schemeClr val="tx1"/>
                </a:solidFill>
              </a:rPr>
              <a:t>fibro</a:t>
            </a:r>
            <a:r>
              <a:rPr lang="fr" sz="1400" dirty="0">
                <a:solidFill>
                  <a:schemeClr val="tx1"/>
                </a:solidFill>
              </a:rPr>
              <a:t>- inflammatoires d’origine </a:t>
            </a:r>
            <a:r>
              <a:rPr lang="fr" sz="1400" dirty="0" err="1">
                <a:solidFill>
                  <a:schemeClr val="tx1"/>
                </a:solidFill>
              </a:rPr>
              <a:t>métabolique</a:t>
            </a:r>
            <a:r>
              <a:rPr lang="fr" sz="1400" dirty="0">
                <a:solidFill>
                  <a:schemeClr val="tx1"/>
                </a:solidFill>
              </a:rPr>
              <a:t> et biliaire du foie</a:t>
            </a:r>
            <a:endParaRPr sz="1400" dirty="0">
              <a:solidFill>
                <a:schemeClr val="tx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325" y="4412775"/>
            <a:ext cx="1357353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275" y="4374250"/>
            <a:ext cx="2128900" cy="624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561" y="4364149"/>
            <a:ext cx="1421439" cy="6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3795FCBE-1839-4F0E-C4BE-CBE4CD038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>
            <a:extLst>
              <a:ext uri="{FF2B5EF4-FFF2-40B4-BE49-F238E27FC236}">
                <a16:creationId xmlns:a16="http://schemas.microsoft.com/office/drawing/2014/main" id="{45556466-62B4-D4EC-5608-D2488FB273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Méthodes - Hémolyse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Google Shape;141;p21">
                <a:extLst>
                  <a:ext uri="{FF2B5EF4-FFF2-40B4-BE49-F238E27FC236}">
                    <a16:creationId xmlns:a16="http://schemas.microsoft.com/office/drawing/2014/main" id="{83ACFA8C-C0D7-37CB-4D51-AC9161F275AC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832300" cy="39333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fr-FR" sz="1600" b="1" dirty="0">
                    <a:solidFill>
                      <a:schemeClr val="tx1"/>
                    </a:solidFill>
                  </a:rPr>
                  <a:t>Mesure de l’</a:t>
                </a:r>
                <a:r>
                  <a:rPr lang="fr-FR" sz="1600" b="1" dirty="0" err="1">
                    <a:solidFill>
                      <a:schemeClr val="tx1"/>
                    </a:solidFill>
                  </a:rPr>
                  <a:t>Hb</a:t>
                </a:r>
                <a:r>
                  <a:rPr lang="fr-FR" sz="1600" b="1" dirty="0">
                    <a:solidFill>
                      <a:schemeClr val="tx1"/>
                    </a:solidFill>
                  </a:rPr>
                  <a:t> libre : Gold Standard = méthode de </a:t>
                </a:r>
                <a:r>
                  <a:rPr lang="fr-FR" sz="1600" b="1" dirty="0" err="1">
                    <a:solidFill>
                      <a:schemeClr val="tx1"/>
                    </a:solidFill>
                  </a:rPr>
                  <a:t>Harboe</a:t>
                </a:r>
                <a:endParaRPr lang="fr-FR" sz="1600" b="1" dirty="0">
                  <a:solidFill>
                    <a:schemeClr val="tx1"/>
                  </a:solidFill>
                </a:endParaRPr>
              </a:p>
              <a:p>
                <a:pPr marL="0" lv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fr-FR" sz="1600" dirty="0">
                    <a:solidFill>
                      <a:schemeClr val="tx1"/>
                    </a:solidFill>
                  </a:rPr>
                  <a:t>= Par spectrophotométrie :</a:t>
                </a:r>
              </a:p>
              <a:p>
                <a:pPr marL="285750" lvl="0" indent="-28575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Tx/>
                  <a:buChar char="-"/>
                </a:pPr>
                <a:r>
                  <a:rPr lang="fr-FR" sz="1600" dirty="0">
                    <a:solidFill>
                      <a:schemeClr val="tx1"/>
                    </a:solidFill>
                  </a:rPr>
                  <a:t>Mesure de l’absorbance à 415 nm (A</a:t>
                </a:r>
                <a:r>
                  <a:rPr lang="fr-FR" sz="1600" baseline="-25000" dirty="0">
                    <a:solidFill>
                      <a:schemeClr val="tx1"/>
                    </a:solidFill>
                  </a:rPr>
                  <a:t>415</a:t>
                </a:r>
                <a:r>
                  <a:rPr lang="fr-FR" sz="1600" dirty="0">
                    <a:solidFill>
                      <a:schemeClr val="tx1"/>
                    </a:solidFill>
                  </a:rPr>
                  <a:t>), 380 nm (A</a:t>
                </a:r>
                <a:r>
                  <a:rPr lang="fr-FR" sz="1600" baseline="-25000" dirty="0">
                    <a:solidFill>
                      <a:schemeClr val="tx1"/>
                    </a:solidFill>
                  </a:rPr>
                  <a:t>380</a:t>
                </a:r>
                <a:r>
                  <a:rPr lang="fr-FR" sz="1600" dirty="0">
                    <a:solidFill>
                      <a:schemeClr val="tx1"/>
                    </a:solidFill>
                  </a:rPr>
                  <a:t>) et 450 nm (A</a:t>
                </a:r>
                <a:r>
                  <a:rPr lang="fr-FR" sz="1600" baseline="-25000" dirty="0">
                    <a:solidFill>
                      <a:schemeClr val="tx1"/>
                    </a:solidFill>
                  </a:rPr>
                  <a:t>450</a:t>
                </a:r>
                <a:r>
                  <a:rPr lang="fr-FR" sz="16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fr-FR" sz="1600" dirty="0">
                    <a:solidFill>
                      <a:srgbClr val="0070C0"/>
                    </a:solidFill>
                  </a:rPr>
                  <a:t>Formule de </a:t>
                </a:r>
                <a:r>
                  <a:rPr lang="fr-FR" sz="1600" dirty="0" err="1">
                    <a:solidFill>
                      <a:srgbClr val="0070C0"/>
                    </a:solidFill>
                  </a:rPr>
                  <a:t>Harb</a:t>
                </a:r>
                <a:r>
                  <a:rPr lang="fr-FR" sz="1600" dirty="0">
                    <a:solidFill>
                      <a:srgbClr val="0070C0"/>
                    </a:solidFill>
                  </a:rPr>
                  <a:t>oe : </a:t>
                </a:r>
                <a14:m>
                  <m:oMath xmlns:m="http://schemas.openxmlformats.org/officeDocument/2006/math">
                    <m:r>
                      <a:rPr lang="fr-FR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𝐻𝑏</m:t>
                    </m:r>
                    <m:r>
                      <a:rPr lang="fr-FR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 </m:t>
                    </m:r>
                    <m:r>
                      <a:rPr lang="fr-FR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𝑙𝑖𝑏𝑟𝑒</m:t>
                    </m:r>
                    <m:r>
                      <a:rPr lang="fr-FR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 </m:t>
                    </m:r>
                    <m:d>
                      <m:dPr>
                        <m:ctrlPr>
                          <a:rPr lang="fr-F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𝑚𝑔</m:t>
                        </m:r>
                        <m:r>
                          <m:rPr>
                            <m:lit/>
                          </m:rP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𝑑𝑙</m:t>
                        </m:r>
                      </m:e>
                    </m:d>
                    <m:r>
                      <a:rPr lang="fr-FR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= 83.6 </m:t>
                    </m:r>
                    <m:r>
                      <a:rPr lang="fr-FR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 </m:t>
                    </m:r>
                    <m:d>
                      <m:dPr>
                        <m:ctrlP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 2 </m:t>
                        </m:r>
                        <m:sSub>
                          <m:sSubPr>
                            <m:ctrlPr>
                              <a:rPr lang="fr-F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fr-FR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415</m:t>
                                </m:r>
                              </m:e>
                            </m:d>
                          </m:sub>
                        </m:sSub>
                        <m:r>
                          <a:rPr lang="fr-FR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− </m:t>
                        </m:r>
                        <m:sSub>
                          <m:sSubPr>
                            <m:ctrlPr>
                              <a:rPr lang="fr-F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fr-FR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380</m:t>
                                </m:r>
                              </m:e>
                            </m:d>
                          </m:sub>
                        </m:sSub>
                        <m:r>
                          <a:rPr lang="fr-FR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− </m:t>
                        </m:r>
                        <m:sSub>
                          <m:sSubPr>
                            <m:ctrlPr>
                              <a:rPr lang="fr-F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fr-FR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450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fr-FR" sz="1600" dirty="0">
                  <a:solidFill>
                    <a:srgbClr val="0070C0"/>
                  </a:solidFill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None/>
                </a:pPr>
                <a:endParaRPr lang="fr-FR" sz="1600" dirty="0">
                  <a:solidFill>
                    <a:schemeClr val="tx1"/>
                  </a:solidFill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None/>
                </a:pPr>
                <a:endParaRPr lang="fr-FR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None/>
                </a:pPr>
                <a:r>
                  <a:rPr lang="fr-FR" sz="1600" dirty="0">
                    <a:solidFill>
                      <a:schemeClr val="tx1"/>
                    </a:solidFill>
                  </a:rPr>
                  <a:t>Absorbance : mesure logarithmique calculée 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Tx/>
                  <a:buChar char="-"/>
                </a:pPr>
                <a:r>
                  <a:rPr lang="fr-FR" sz="1600" dirty="0">
                    <a:solidFill>
                      <a:schemeClr val="tx1"/>
                    </a:solidFill>
                  </a:rPr>
                  <a:t>I₀ = intensité de la lumière envoyée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Tx/>
                  <a:buChar char="-"/>
                </a:pPr>
                <a:r>
                  <a:rPr lang="fr-FR" sz="1600" dirty="0">
                    <a:solidFill>
                      <a:schemeClr val="tx1"/>
                    </a:solidFill>
                  </a:rPr>
                  <a:t>I = intensité de la lumière passée à travers l’ échantillon</a:t>
                </a:r>
                <a:endParaRPr lang="en-GB" sz="1600" dirty="0"/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None/>
                </a:pPr>
                <a:endParaRPr lang="fr-FR" sz="1600" dirty="0">
                  <a:solidFill>
                    <a:schemeClr val="tx1"/>
                  </a:solidFill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None/>
                </a:pPr>
                <a:endParaRPr lang="fr-FR" sz="1600" dirty="0">
                  <a:solidFill>
                    <a:schemeClr val="tx1"/>
                  </a:solidFill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None/>
                </a:pPr>
                <a:endParaRPr lang="fr-FR" sz="1600" dirty="0">
                  <a:solidFill>
                    <a:schemeClr val="tx1"/>
                  </a:solidFill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None/>
                </a:pPr>
                <a:endParaRPr lang="fr-FR" sz="1600" dirty="0">
                  <a:solidFill>
                    <a:schemeClr val="tx1"/>
                  </a:solidFill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None/>
                </a:pPr>
                <a:endParaRPr lang="fr-FR" sz="1600" dirty="0">
                  <a:solidFill>
                    <a:schemeClr val="tx1"/>
                  </a:solidFill>
                </a:endParaRPr>
              </a:p>
              <a:p>
                <a:pPr marL="171450" lvl="0" indent="-17145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endParaRPr lang="fr-FR" sz="1600" dirty="0">
                  <a:solidFill>
                    <a:schemeClr val="tx1"/>
                  </a:solidFill>
                </a:endParaRPr>
              </a:p>
              <a:p>
                <a:pPr marL="342900" lvl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AutoNum type="arabicPeriod"/>
                </a:pPr>
                <a:endParaRPr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1" name="Google Shape;141;p21">
                <a:extLst>
                  <a:ext uri="{FF2B5EF4-FFF2-40B4-BE49-F238E27FC236}">
                    <a16:creationId xmlns:a16="http://schemas.microsoft.com/office/drawing/2014/main" id="{83ACFA8C-C0D7-37CB-4D51-AC9161F275A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832300" cy="3933300"/>
              </a:xfrm>
              <a:prstGeom prst="rect">
                <a:avLst/>
              </a:prstGeom>
              <a:blipFill>
                <a:blip r:embed="rId3"/>
                <a:stretch>
                  <a:fillRect l="-2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A66F01D-E213-E450-496B-8C87F1CFD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616" y="3119125"/>
            <a:ext cx="1308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3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756B1959-8E06-6E02-A838-5EEC69DE4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6BE6F-C14B-FAAF-475D-0D98DD4AA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0" y="1196779"/>
            <a:ext cx="3746500" cy="723900"/>
          </a:xfrm>
          <a:prstGeom prst="rect">
            <a:avLst/>
          </a:prstGeom>
        </p:spPr>
      </p:pic>
      <p:sp>
        <p:nvSpPr>
          <p:cNvPr id="140" name="Google Shape;140;p21">
            <a:extLst>
              <a:ext uri="{FF2B5EF4-FFF2-40B4-BE49-F238E27FC236}">
                <a16:creationId xmlns:a16="http://schemas.microsoft.com/office/drawing/2014/main" id="{B7CC0E69-61F2-4E6B-7B8F-DF100487A7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Méthodes – Index d’hémolyse</a:t>
            </a:r>
            <a:endParaRPr dirty="0"/>
          </a:p>
        </p:txBody>
      </p:sp>
      <p:sp>
        <p:nvSpPr>
          <p:cNvPr id="141" name="Google Shape;141;p21">
            <a:extLst>
              <a:ext uri="{FF2B5EF4-FFF2-40B4-BE49-F238E27FC236}">
                <a16:creationId xmlns:a16="http://schemas.microsoft.com/office/drawing/2014/main" id="{573F2881-D11D-E316-79E7-4D57C9947C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832300" cy="4068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None/>
            </a:pPr>
            <a:endParaRPr lang="fr-FR" sz="1600" b="1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None/>
            </a:pPr>
            <a:endParaRPr lang="fr-FR" sz="1600" b="1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None/>
            </a:pPr>
            <a:endParaRPr lang="fr-FR" sz="1600" b="1" dirty="0">
              <a:solidFill>
                <a:schemeClr val="tx1"/>
              </a:solidFill>
            </a:endParaRPr>
          </a:p>
          <a:p>
            <a:pPr marL="285750" lvl="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1600" b="1" dirty="0" err="1">
                <a:solidFill>
                  <a:schemeClr val="tx1"/>
                </a:solidFill>
              </a:rPr>
              <a:t>Hb</a:t>
            </a:r>
            <a:r>
              <a:rPr lang="fr-FR" sz="1600" b="1" dirty="0">
                <a:solidFill>
                  <a:schemeClr val="tx1"/>
                </a:solidFill>
              </a:rPr>
              <a:t> libre : </a:t>
            </a:r>
            <a:r>
              <a:rPr lang="fr-FR" sz="1600" dirty="0">
                <a:solidFill>
                  <a:schemeClr val="tx1"/>
                </a:solidFill>
              </a:rPr>
              <a:t>déterminée par méthode de </a:t>
            </a:r>
            <a:r>
              <a:rPr lang="fr-FR" sz="1600" dirty="0" err="1">
                <a:solidFill>
                  <a:schemeClr val="tx1"/>
                </a:solidFill>
              </a:rPr>
              <a:t>Harboe</a:t>
            </a:r>
            <a:endParaRPr lang="fr-FR" sz="1600" dirty="0">
              <a:solidFill>
                <a:schemeClr val="tx1"/>
              </a:solidFill>
            </a:endParaRPr>
          </a:p>
          <a:p>
            <a:pPr marL="285750" lvl="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1600" dirty="0">
                <a:solidFill>
                  <a:schemeClr val="tx1"/>
                </a:solidFill>
              </a:rPr>
              <a:t>Volume : Volume total de sang dans le circuit</a:t>
            </a:r>
          </a:p>
          <a:p>
            <a:pPr marL="285750" lvl="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1600" dirty="0">
                <a:solidFill>
                  <a:schemeClr val="tx1"/>
                </a:solidFill>
              </a:rPr>
              <a:t>1- </a:t>
            </a:r>
            <a:r>
              <a:rPr lang="fr-FR" sz="1600" dirty="0" err="1">
                <a:solidFill>
                  <a:schemeClr val="tx1"/>
                </a:solidFill>
              </a:rPr>
              <a:t>Hct</a:t>
            </a:r>
            <a:r>
              <a:rPr lang="fr-FR" sz="1600" dirty="0">
                <a:solidFill>
                  <a:schemeClr val="tx1"/>
                </a:solidFill>
              </a:rPr>
              <a:t> (en proportion) : ajuste pour ne compter que la fraction plasmatique du volume </a:t>
            </a:r>
          </a:p>
          <a:p>
            <a:pPr marL="285750" lvl="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1600" dirty="0">
                <a:solidFill>
                  <a:schemeClr val="tx1"/>
                </a:solidFill>
              </a:rPr>
              <a:t>Débit dans la machine</a:t>
            </a:r>
          </a:p>
          <a:p>
            <a:pPr marL="285750" lvl="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1600" dirty="0">
                <a:solidFill>
                  <a:schemeClr val="tx1"/>
                </a:solidFill>
              </a:rPr>
              <a:t>Temps = durée de la perfusion</a:t>
            </a:r>
          </a:p>
          <a:p>
            <a:pPr marL="285750" lvl="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endParaRPr lang="fr-FR" sz="1600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None/>
            </a:pPr>
            <a:r>
              <a:rPr lang="fr-FR" sz="1600" dirty="0">
                <a:solidFill>
                  <a:schemeClr val="tx1"/>
                </a:solidFill>
              </a:rPr>
              <a:t>Indice exprimé en mg ou g d’</a:t>
            </a:r>
            <a:r>
              <a:rPr lang="fr-FR" sz="1600" dirty="0" err="1">
                <a:solidFill>
                  <a:schemeClr val="tx1"/>
                </a:solidFill>
              </a:rPr>
              <a:t>Hb</a:t>
            </a:r>
            <a:r>
              <a:rPr lang="fr-FR" sz="1600" dirty="0">
                <a:solidFill>
                  <a:schemeClr val="tx1"/>
                </a:solidFill>
              </a:rPr>
              <a:t> libre par 100 litres de sang pompé. </a:t>
            </a:r>
          </a:p>
          <a:p>
            <a: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None/>
            </a:pPr>
            <a:endParaRPr lang="fr-FR" sz="1600" dirty="0">
              <a:solidFill>
                <a:schemeClr val="tx1"/>
              </a:solidFill>
            </a:endParaRPr>
          </a:p>
          <a:p>
            <a:pPr marL="171450" lvl="0" indent="-1714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Char char="-"/>
            </a:pPr>
            <a:endParaRPr lang="fr-FR" sz="1600" dirty="0">
              <a:solidFill>
                <a:schemeClr val="tx1"/>
              </a:solidFill>
            </a:endParaRPr>
          </a:p>
          <a:p>
            <a:pPr marL="342900" lv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endParaRPr lang="fr-F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604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DDF69BB8-0CB0-DE57-2507-340671110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>
            <a:extLst>
              <a:ext uri="{FF2B5EF4-FFF2-40B4-BE49-F238E27FC236}">
                <a16:creationId xmlns:a16="http://schemas.microsoft.com/office/drawing/2014/main" id="{00461F0F-4BC1-88C3-AB21-B881B48C75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Méthodes – Hématocrite</a:t>
            </a:r>
            <a:endParaRPr dirty="0"/>
          </a:p>
        </p:txBody>
      </p:sp>
      <p:sp>
        <p:nvSpPr>
          <p:cNvPr id="8" name="Google Shape;141;p21">
            <a:extLst>
              <a:ext uri="{FF2B5EF4-FFF2-40B4-BE49-F238E27FC236}">
                <a16:creationId xmlns:a16="http://schemas.microsoft.com/office/drawing/2014/main" id="{DD7574C6-48A2-A892-0238-8F299F1458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832300" cy="4068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1600" b="1" dirty="0">
                <a:solidFill>
                  <a:schemeClr val="tx1"/>
                </a:solidFill>
              </a:rPr>
              <a:t>Centrifugation : sépare plasma des GR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1600" b="1" dirty="0">
                <a:solidFill>
                  <a:schemeClr val="tx1"/>
                </a:solidFill>
              </a:rPr>
              <a:t>Mesurer hauteur colonne GR / total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1600" b="1" dirty="0">
                <a:solidFill>
                  <a:schemeClr val="tx1"/>
                </a:solidFill>
              </a:rPr>
              <a:t>Mesure = proportion </a:t>
            </a:r>
            <a:r>
              <a:rPr lang="fr-FR" sz="1600" dirty="0">
                <a:solidFill>
                  <a:schemeClr val="tx1"/>
                </a:solidFill>
              </a:rPr>
              <a:t>(entre 0 et 1)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endParaRPr lang="fr-FR" sz="16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endParaRPr lang="fr-F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r>
              <a:rPr lang="fr-FR" sz="2000" dirty="0">
                <a:solidFill>
                  <a:schemeClr val="tx1"/>
                </a:solidFill>
              </a:rPr>
              <a:t>Analyseurs automatiques : en fonction VGM et 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Tx/>
              <a:buChar char="-"/>
            </a:pPr>
            <a:endParaRPr lang="fr-FR" sz="1200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None/>
            </a:pPr>
            <a:endParaRPr lang="fr-FR" sz="1600" dirty="0">
              <a:solidFill>
                <a:schemeClr val="tx1"/>
              </a:solidFill>
            </a:endParaRPr>
          </a:p>
          <a:p>
            <a:pPr marL="171450" lvl="0" indent="-1714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Char char="-"/>
            </a:pPr>
            <a:endParaRPr lang="fr-FR" sz="1600" dirty="0">
              <a:solidFill>
                <a:schemeClr val="tx1"/>
              </a:solidFill>
            </a:endParaRPr>
          </a:p>
          <a:p>
            <a:pPr marL="342900" lv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AAE3D8-57E5-C632-7B2A-EC669EA8A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630" y="57726"/>
            <a:ext cx="2573542" cy="217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40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194450" y="1168100"/>
            <a:ext cx="8832300" cy="3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 err="1">
                <a:solidFill>
                  <a:schemeClr val="tx1"/>
                </a:solidFill>
              </a:rPr>
              <a:t>Cellsaver</a:t>
            </a:r>
            <a:r>
              <a:rPr lang="fr" sz="1600" dirty="0">
                <a:solidFill>
                  <a:schemeClr val="tx1"/>
                </a:solidFill>
              </a:rPr>
              <a:t> : </a:t>
            </a:r>
            <a:r>
              <a:rPr lang="fr" sz="1600" b="1" dirty="0">
                <a:solidFill>
                  <a:schemeClr val="tx1"/>
                </a:solidFill>
              </a:rPr>
              <a:t>plutôt un “concentré cellulaire issu du donneur” </a:t>
            </a:r>
            <a:endParaRPr sz="1600" b="1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 dirty="0">
                <a:solidFill>
                  <a:schemeClr val="tx1"/>
                </a:solidFill>
              </a:rPr>
              <a:t>différent d’un CGR systématiquement déleucocyté</a:t>
            </a:r>
            <a:endParaRPr sz="1600" b="1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Filtre de </a:t>
            </a:r>
            <a:r>
              <a:rPr lang="fr" sz="1600" dirty="0" err="1">
                <a:solidFill>
                  <a:schemeClr val="tx1"/>
                </a:solidFill>
              </a:rPr>
              <a:t>déleucoytation</a:t>
            </a:r>
            <a:r>
              <a:rPr lang="fr" sz="1600" dirty="0">
                <a:solidFill>
                  <a:schemeClr val="tx1"/>
                </a:solidFill>
              </a:rPr>
              <a:t> ? Après </a:t>
            </a:r>
            <a:r>
              <a:rPr lang="fr" sz="1600" dirty="0" err="1">
                <a:solidFill>
                  <a:schemeClr val="tx1"/>
                </a:solidFill>
              </a:rPr>
              <a:t>cell</a:t>
            </a:r>
            <a:r>
              <a:rPr lang="fr" sz="1600" dirty="0">
                <a:solidFill>
                  <a:schemeClr val="tx1"/>
                </a:solidFill>
              </a:rPr>
              <a:t> </a:t>
            </a:r>
            <a:r>
              <a:rPr lang="fr" sz="1600" dirty="0" err="1">
                <a:solidFill>
                  <a:schemeClr val="tx1"/>
                </a:solidFill>
              </a:rPr>
              <a:t>saver</a:t>
            </a:r>
            <a:r>
              <a:rPr lang="fr" sz="1600" dirty="0">
                <a:solidFill>
                  <a:schemeClr val="tx1"/>
                </a:solidFill>
              </a:rPr>
              <a:t> ? Ou dans la machine de perfusion ?</a:t>
            </a:r>
            <a:endParaRPr sz="1100" dirty="0">
              <a:solidFill>
                <a:schemeClr val="tx1"/>
              </a:solidFill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400" y="267402"/>
            <a:ext cx="914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8167800" y="528225"/>
            <a:ext cx="664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dk2"/>
                </a:solidFill>
              </a:rPr>
              <a:t>?</a:t>
            </a:r>
            <a:endParaRPr sz="3500">
              <a:solidFill>
                <a:schemeClr val="dk2"/>
              </a:solidFill>
            </a:endParaRPr>
          </a:p>
        </p:txBody>
      </p:sp>
      <p:graphicFrame>
        <p:nvGraphicFramePr>
          <p:cNvPr id="151" name="Google Shape;151;p22"/>
          <p:cNvGraphicFramePr/>
          <p:nvPr/>
        </p:nvGraphicFramePr>
        <p:xfrm>
          <a:off x="311700" y="2172238"/>
          <a:ext cx="8215100" cy="1060233"/>
        </p:xfrm>
        <a:graphic>
          <a:graphicData uri="http://schemas.openxmlformats.org/drawingml/2006/table">
            <a:tbl>
              <a:tblPr>
                <a:noFill/>
                <a:tableStyleId>{0474752F-BD54-423E-9693-9C17A9DC1E0A}</a:tableStyleId>
              </a:tblPr>
              <a:tblGrid>
                <a:gridCol w="240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Critère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Cell Saver seul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Cell Saver + filtre déleucocytation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Leucocytes résiduels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10⁶–10⁷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&lt;10⁴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b="1"/>
                        <a:t>Cytokines (IL-6, TNFa, etc...)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dirty="0"/>
                        <a:t>Réduction (70–85 %)</a:t>
                      </a:r>
                      <a:endParaRPr sz="11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dirty="0"/>
                        <a:t>Réduction complémentaire (≈90–95 %)</a:t>
                      </a:r>
                      <a:endParaRPr sz="11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3" name="Google Shape;153;p22"/>
          <p:cNvGrpSpPr/>
          <p:nvPr/>
        </p:nvGrpSpPr>
        <p:grpSpPr>
          <a:xfrm>
            <a:off x="609599" y="3329975"/>
            <a:ext cx="7144871" cy="1774925"/>
            <a:chOff x="609600" y="3236175"/>
            <a:chExt cx="6483800" cy="1774925"/>
          </a:xfrm>
        </p:grpSpPr>
        <p:pic>
          <p:nvPicPr>
            <p:cNvPr id="154" name="Google Shape;15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600" y="3236175"/>
              <a:ext cx="3806301" cy="1774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3950900" y="3535950"/>
              <a:ext cx="3142500" cy="4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F04C43"/>
                  </a:solidFill>
                </a:rPr>
                <a:t>Sans filtre de déleucocytation</a:t>
              </a:r>
              <a:endParaRPr sz="1100">
                <a:solidFill>
                  <a:srgbClr val="F04C43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3A53A3"/>
                  </a:solidFill>
                </a:rPr>
                <a:t>Avec filtre de déleucocytation</a:t>
              </a:r>
              <a:endParaRPr sz="1100">
                <a:solidFill>
                  <a:srgbClr val="3A53A3"/>
                </a:solidFill>
              </a:endParaRPr>
            </a:p>
          </p:txBody>
        </p:sp>
        <p:pic>
          <p:nvPicPr>
            <p:cNvPr id="156" name="Google Shape;15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72900" y="3601200"/>
              <a:ext cx="148339" cy="35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p22"/>
          <p:cNvSpPr txBox="1"/>
          <p:nvPr/>
        </p:nvSpPr>
        <p:spPr>
          <a:xfrm>
            <a:off x="6392025" y="4620300"/>
            <a:ext cx="4137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>
                <a:solidFill>
                  <a:srgbClr val="666666"/>
                </a:solidFill>
              </a:rPr>
              <a:t>Waters et al. Anesthesiology 2003</a:t>
            </a:r>
            <a:endParaRPr sz="1100"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>
                <a:solidFill>
                  <a:srgbClr val="666666"/>
                </a:solidFill>
              </a:rPr>
              <a:t>Bahadori et al., Transplantation 2025</a:t>
            </a:r>
            <a:endParaRPr sz="1100"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Méthodes</a:t>
            </a:r>
            <a:endParaRPr/>
          </a:p>
        </p:txBody>
      </p:sp>
      <p:sp>
        <p:nvSpPr>
          <p:cNvPr id="163" name="Google Shape;163;p23"/>
          <p:cNvSpPr txBox="1"/>
          <p:nvPr/>
        </p:nvSpPr>
        <p:spPr>
          <a:xfrm>
            <a:off x="5907750" y="4645050"/>
            <a:ext cx="498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300" i="1">
                <a:solidFill>
                  <a:schemeClr val="dk2"/>
                </a:solidFill>
              </a:rPr>
              <a:t>Scatton, ..., Goumard, Artif Organs 2024</a:t>
            </a:r>
            <a:endParaRPr sz="1100" i="1"/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l="23494"/>
          <a:stretch/>
        </p:blipFill>
        <p:spPr>
          <a:xfrm>
            <a:off x="412925" y="2081513"/>
            <a:ext cx="2623675" cy="28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4975" y="1510675"/>
            <a:ext cx="2491900" cy="32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5">
            <a:alphaModFix/>
          </a:blip>
          <a:srcRect t="3006"/>
          <a:stretch/>
        </p:blipFill>
        <p:spPr>
          <a:xfrm>
            <a:off x="6196875" y="1510675"/>
            <a:ext cx="2491899" cy="322274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519300" y="1103225"/>
            <a:ext cx="2234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Liver Assist ®</a:t>
            </a:r>
            <a:br>
              <a:rPr lang="fr" sz="1800">
                <a:solidFill>
                  <a:schemeClr val="dk2"/>
                </a:solidFill>
              </a:rPr>
            </a:br>
            <a:r>
              <a:rPr lang="fr" i="1">
                <a:solidFill>
                  <a:schemeClr val="dk2"/>
                </a:solidFill>
              </a:rPr>
              <a:t>Circuit fermé</a:t>
            </a:r>
            <a:br>
              <a:rPr lang="fr" i="1">
                <a:solidFill>
                  <a:schemeClr val="dk2"/>
                </a:solidFill>
              </a:rPr>
            </a:br>
            <a:r>
              <a:rPr lang="fr" i="1">
                <a:solidFill>
                  <a:schemeClr val="dk2"/>
                </a:solidFill>
              </a:rPr>
              <a:t>Pompes centrifuges 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5274525" y="617875"/>
            <a:ext cx="2234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Machine PSL</a:t>
            </a:r>
            <a:br>
              <a:rPr lang="fr" sz="1800">
                <a:solidFill>
                  <a:schemeClr val="dk2"/>
                </a:solidFill>
              </a:rPr>
            </a:br>
            <a:r>
              <a:rPr lang="fr" i="1">
                <a:solidFill>
                  <a:schemeClr val="dk2"/>
                </a:solidFill>
              </a:rPr>
              <a:t>Circuit ouvert</a:t>
            </a:r>
            <a:br>
              <a:rPr lang="fr" i="1">
                <a:solidFill>
                  <a:schemeClr val="dk2"/>
                </a:solidFill>
              </a:rPr>
            </a:br>
            <a:r>
              <a:rPr lang="fr" i="1">
                <a:solidFill>
                  <a:schemeClr val="dk2"/>
                </a:solidFill>
              </a:rPr>
              <a:t>Pompes à galets </a:t>
            </a:r>
            <a:endParaRPr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statistique et perspectives cliniques</a:t>
            </a:r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chemeClr val="tx1"/>
                </a:solidFill>
              </a:rPr>
              <a:t>Analyses statistiques : 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Comparative CGR vs sang du donneur sur variables évoquées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Effet propre de variations sur la machine </a:t>
            </a:r>
            <a:r>
              <a:rPr lang="fr-FR" sz="1600" dirty="0">
                <a:solidFill>
                  <a:schemeClr val="tx1"/>
                </a:solidFill>
              </a:rPr>
              <a:t>: modèles de régressions</a:t>
            </a:r>
            <a:endParaRPr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chemeClr val="tx1"/>
                </a:solidFill>
              </a:rPr>
              <a:t>Perspectives :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Essai sur foie non transplantable (greffon </a:t>
            </a:r>
            <a:r>
              <a:rPr lang="fr" sz="1600" i="1" dirty="0" err="1">
                <a:solidFill>
                  <a:schemeClr val="tx1"/>
                </a:solidFill>
              </a:rPr>
              <a:t>discard</a:t>
            </a:r>
            <a:r>
              <a:rPr lang="fr" sz="1600" dirty="0">
                <a:solidFill>
                  <a:schemeClr val="tx1"/>
                </a:solidFill>
              </a:rPr>
              <a:t> ou explantés)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 dirty="0">
                <a:solidFill>
                  <a:schemeClr val="tx1"/>
                </a:solidFill>
              </a:rPr>
              <a:t>Objectif : </a:t>
            </a:r>
            <a:r>
              <a:rPr lang="fr" sz="1600" dirty="0">
                <a:solidFill>
                  <a:schemeClr val="tx1"/>
                </a:solidFill>
              </a:rPr>
              <a:t>“circuit idéal” d’utilisation des CGD en perfusion </a:t>
            </a:r>
            <a:r>
              <a:rPr lang="fr" sz="1600" dirty="0" err="1">
                <a:solidFill>
                  <a:schemeClr val="tx1"/>
                </a:solidFill>
              </a:rPr>
              <a:t>normothermique</a:t>
            </a:r>
            <a:r>
              <a:rPr lang="fr" sz="1600" dirty="0">
                <a:solidFill>
                  <a:schemeClr val="tx1"/>
                </a:solidFill>
              </a:rPr>
              <a:t> </a:t>
            </a:r>
            <a:r>
              <a:rPr lang="fr" sz="1600" i="1" dirty="0">
                <a:solidFill>
                  <a:schemeClr val="tx1"/>
                </a:solidFill>
              </a:rPr>
              <a:t>ex vivo</a:t>
            </a:r>
            <a:endParaRPr sz="1600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/>
          </a:blip>
          <a:srcRect l="1903" t="38567"/>
          <a:stretch/>
        </p:blipFill>
        <p:spPr>
          <a:xfrm>
            <a:off x="1172912" y="76888"/>
            <a:ext cx="2788050" cy="11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0850" y="210100"/>
            <a:ext cx="2128900" cy="62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144200" y="2110050"/>
            <a:ext cx="1028700" cy="4617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</a:rPr>
              <a:t>PMO</a:t>
            </a:r>
            <a:r>
              <a:rPr lang="fr" sz="1800" b="1">
                <a:solidFill>
                  <a:schemeClr val="dk2"/>
                </a:solidFill>
              </a:rPr>
              <a:t> </a:t>
            </a:r>
            <a:endParaRPr sz="1800" b="1">
              <a:solidFill>
                <a:schemeClr val="dk2"/>
              </a:solidFill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111" y="769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1725" y="729075"/>
            <a:ext cx="1708163" cy="196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 rotWithShape="1">
          <a:blip r:embed="rId7">
            <a:alphaModFix/>
          </a:blip>
          <a:srcRect l="23494"/>
          <a:stretch/>
        </p:blipFill>
        <p:spPr>
          <a:xfrm>
            <a:off x="4802350" y="3371525"/>
            <a:ext cx="1403649" cy="15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8701" y="3131697"/>
            <a:ext cx="1403650" cy="181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7750" y="3371524"/>
            <a:ext cx="1788425" cy="8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/>
          <p:nvPr/>
        </p:nvSpPr>
        <p:spPr>
          <a:xfrm rot="-165894">
            <a:off x="499952" y="1042276"/>
            <a:ext cx="1144332" cy="89323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5"/>
          <p:cNvSpPr/>
          <p:nvPr/>
        </p:nvSpPr>
        <p:spPr>
          <a:xfrm rot="3860253">
            <a:off x="7400420" y="543842"/>
            <a:ext cx="1098672" cy="643266"/>
          </a:xfrm>
          <a:prstGeom prst="bentArrow">
            <a:avLst>
              <a:gd name="adj1" fmla="val 22586"/>
              <a:gd name="adj2" fmla="val 23217"/>
              <a:gd name="adj3" fmla="val 25000"/>
              <a:gd name="adj4" fmla="val 8629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5"/>
          <p:cNvSpPr/>
          <p:nvPr/>
        </p:nvSpPr>
        <p:spPr>
          <a:xfrm rot="9196021">
            <a:off x="7611412" y="2742362"/>
            <a:ext cx="1144425" cy="893402"/>
          </a:xfrm>
          <a:prstGeom prst="bentArrow">
            <a:avLst>
              <a:gd name="adj1" fmla="val 22586"/>
              <a:gd name="adj2" fmla="val 23217"/>
              <a:gd name="adj3" fmla="val 25000"/>
              <a:gd name="adj4" fmla="val 8629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4373800" y="384538"/>
            <a:ext cx="894900" cy="41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5"/>
          <p:cNvSpPr/>
          <p:nvPr/>
        </p:nvSpPr>
        <p:spPr>
          <a:xfrm rot="10800000">
            <a:off x="4298250" y="3509974"/>
            <a:ext cx="5475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38350" y="3152825"/>
            <a:ext cx="1476776" cy="1107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/>
          <p:nvPr/>
        </p:nvSpPr>
        <p:spPr>
          <a:xfrm rot="10800000">
            <a:off x="2031113" y="3500075"/>
            <a:ext cx="882300" cy="41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6377275" y="1696650"/>
            <a:ext cx="17883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CellSaver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6417575" y="2739413"/>
            <a:ext cx="11859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PSL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4853776" y="2958125"/>
            <a:ext cx="13008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LiverAssist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65075" y="531561"/>
            <a:ext cx="2220674" cy="124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65587" y="2699025"/>
            <a:ext cx="792867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2"/>
          <p:cNvPicPr preferRelativeResize="0"/>
          <p:nvPr/>
        </p:nvPicPr>
        <p:blipFill rotWithShape="1">
          <a:blip r:embed="rId3">
            <a:alphaModFix/>
          </a:blip>
          <a:srcRect b="8113"/>
          <a:stretch/>
        </p:blipFill>
        <p:spPr>
          <a:xfrm>
            <a:off x="3961475" y="2266100"/>
            <a:ext cx="3933575" cy="27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transplantation hépatique :</a:t>
            </a: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Une seule expérience en TH à Melbourne : 43 receveurs </a:t>
            </a:r>
            <a:r>
              <a:rPr lang="fr" sz="1500" b="1" u="sng"/>
              <a:t>transfusés</a:t>
            </a:r>
            <a:r>
              <a:rPr lang="fr" sz="1500"/>
              <a:t> 1998 - 2018</a:t>
            </a:r>
            <a:br>
              <a:rPr lang="fr" sz="1500"/>
            </a:br>
            <a:r>
              <a:rPr lang="fr" sz="1500"/>
              <a:t>- Décharge cave traitée par CellSaver et transfusée </a:t>
            </a:r>
            <a:r>
              <a:rPr lang="fr" sz="1500" b="1"/>
              <a:t>sans aucun test biologiques !</a:t>
            </a:r>
            <a:br>
              <a:rPr lang="fr" sz="1500" b="1"/>
            </a:br>
            <a:r>
              <a:rPr lang="fr" sz="1500"/>
              <a:t>-</a:t>
            </a:r>
            <a:r>
              <a:rPr lang="fr" sz="1500" b="1"/>
              <a:t> </a:t>
            </a:r>
            <a:r>
              <a:rPr lang="fr" sz="1500"/>
              <a:t>Pas de différence significative sur survie du patient et survie du greffon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</p:txBody>
      </p:sp>
      <p:sp>
        <p:nvSpPr>
          <p:cNvPr id="246" name="Google Shape;246;p32"/>
          <p:cNvSpPr txBox="1"/>
          <p:nvPr/>
        </p:nvSpPr>
        <p:spPr>
          <a:xfrm>
            <a:off x="7729925" y="4768675"/>
            <a:ext cx="25158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Tang et al., 2018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7" name="Google Shape;247;p32"/>
          <p:cNvPicPr preferRelativeResize="0"/>
          <p:nvPr/>
        </p:nvPicPr>
        <p:blipFill rotWithShape="1">
          <a:blip r:embed="rId4">
            <a:alphaModFix/>
          </a:blip>
          <a:srcRect t="7310" b="6168"/>
          <a:stretch/>
        </p:blipFill>
        <p:spPr>
          <a:xfrm>
            <a:off x="426775" y="2512075"/>
            <a:ext cx="3849051" cy="25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844200" y="4711650"/>
            <a:ext cx="529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chemeClr val="dk2"/>
                </a:solidFill>
              </a:rPr>
              <a:t>Ceresa J Hepatol 2022 ; Schlegel J Hepatol 2022 ; Eshuminov Nature 2024</a:t>
            </a:r>
            <a:endParaRPr sz="1200" i="1">
              <a:solidFill>
                <a:schemeClr val="dk2"/>
              </a:solidFill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24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La perfusion normothermique dépasse l’évaluation / réhabilitation des foies marginaux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Foie perfusé = foie humain fonctionnel bien plus fidèle que les modèles animaux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Modèles de foies cirrhotiques, mais pas uniquement !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Applications multiples en recherche expérimentale, pharmacologique...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2845350" y="4711650"/>
            <a:ext cx="629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chemeClr val="dk2"/>
                </a:solidFill>
              </a:rPr>
              <a:t>d’après Ceresa J Hepatol 2022 ; Schlegel J Hepatol 2022 ; Eshuminov Nature 2024</a:t>
            </a:r>
            <a:endParaRPr sz="1200" i="1">
              <a:solidFill>
                <a:schemeClr val="dk2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l="2600" b="34102"/>
          <a:stretch/>
        </p:blipFill>
        <p:spPr>
          <a:xfrm>
            <a:off x="2186550" y="1127362"/>
            <a:ext cx="1267700" cy="7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445425" y="1805750"/>
            <a:ext cx="450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Sénolytiques</a:t>
            </a:r>
            <a:endParaRPr sz="1300" b="1" i="1">
              <a:solidFill>
                <a:schemeClr val="dk2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306600" y="2913288"/>
            <a:ext cx="2243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Recellularisation par CSH</a:t>
            </a:r>
            <a:endParaRPr sz="1300" b="1" i="1">
              <a:solidFill>
                <a:schemeClr val="dk2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1006675" y="4187850"/>
            <a:ext cx="422100" cy="52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988" y="3466425"/>
            <a:ext cx="777625" cy="78049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1497363" y="4058150"/>
            <a:ext cx="224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i="1">
                <a:solidFill>
                  <a:schemeClr val="dk2"/>
                </a:solidFill>
              </a:rPr>
              <a:t>Thérapie virale ciblée </a:t>
            </a:r>
            <a:br>
              <a:rPr lang="fr" sz="1200" b="1" i="1">
                <a:solidFill>
                  <a:schemeClr val="dk2"/>
                </a:solidFill>
              </a:rPr>
            </a:br>
            <a:r>
              <a:rPr lang="fr" sz="1200" b="1" i="1">
                <a:solidFill>
                  <a:schemeClr val="dk2"/>
                </a:solidFill>
              </a:rPr>
              <a:t>(vecteurs viraux modifiés)</a:t>
            </a:r>
            <a:endParaRPr sz="1200" b="1" i="1">
              <a:solidFill>
                <a:schemeClr val="dk2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3778063" y="853063"/>
            <a:ext cx="1537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ARN interference</a:t>
            </a:r>
            <a:endParaRPr sz="1300" b="1" i="1">
              <a:solidFill>
                <a:schemeClr val="dk2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5579000" y="1574288"/>
            <a:ext cx="450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Régulation génique</a:t>
            </a:r>
            <a:endParaRPr sz="1300" b="1" i="1">
              <a:solidFill>
                <a:schemeClr val="dk2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9800" y="2081669"/>
            <a:ext cx="777625" cy="58219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5543650" y="2530563"/>
            <a:ext cx="450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Etude pharmacocinétique</a:t>
            </a:r>
            <a:endParaRPr sz="1300" b="1" i="1">
              <a:solidFill>
                <a:schemeClr val="dk2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9400" y="3131493"/>
            <a:ext cx="978424" cy="63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4362" y="2371401"/>
            <a:ext cx="978425" cy="6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2814" y="192900"/>
            <a:ext cx="1112825" cy="7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01622" y="932215"/>
            <a:ext cx="978424" cy="6818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5701625" y="3802950"/>
            <a:ext cx="450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i="1">
                <a:solidFill>
                  <a:schemeClr val="dk2"/>
                </a:solidFill>
              </a:rPr>
              <a:t>Défatting pharmacologique</a:t>
            </a:r>
            <a:endParaRPr sz="1300" b="1" i="1">
              <a:solidFill>
                <a:schemeClr val="dk2"/>
              </a:solidFill>
            </a:endParaRPr>
          </a:p>
        </p:txBody>
      </p:sp>
      <p:cxnSp>
        <p:nvCxnSpPr>
          <p:cNvPr id="95" name="Google Shape;95;p16"/>
          <p:cNvCxnSpPr>
            <a:stCxn id="96" idx="0"/>
            <a:endCxn id="86" idx="2"/>
          </p:cNvCxnSpPr>
          <p:nvPr/>
        </p:nvCxnSpPr>
        <p:spPr>
          <a:xfrm rot="10800000">
            <a:off x="4546663" y="1237963"/>
            <a:ext cx="0" cy="33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" name="Google Shape;97;p16"/>
          <p:cNvCxnSpPr>
            <a:endCxn id="87" idx="1"/>
          </p:cNvCxnSpPr>
          <p:nvPr/>
        </p:nvCxnSpPr>
        <p:spPr>
          <a:xfrm rot="10800000" flipH="1">
            <a:off x="5097200" y="1766738"/>
            <a:ext cx="481800" cy="10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" name="Google Shape;98;p16"/>
          <p:cNvCxnSpPr/>
          <p:nvPr/>
        </p:nvCxnSpPr>
        <p:spPr>
          <a:xfrm rot="10800000" flipH="1">
            <a:off x="5260100" y="2382366"/>
            <a:ext cx="4119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6"/>
          <p:cNvCxnSpPr>
            <a:endCxn id="90" idx="1"/>
          </p:cNvCxnSpPr>
          <p:nvPr/>
        </p:nvCxnSpPr>
        <p:spPr>
          <a:xfrm>
            <a:off x="5165700" y="2897009"/>
            <a:ext cx="803700" cy="55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6"/>
          <p:cNvCxnSpPr/>
          <p:nvPr/>
        </p:nvCxnSpPr>
        <p:spPr>
          <a:xfrm flipH="1">
            <a:off x="3286500" y="2931425"/>
            <a:ext cx="780900" cy="7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101;p16"/>
          <p:cNvCxnSpPr/>
          <p:nvPr/>
        </p:nvCxnSpPr>
        <p:spPr>
          <a:xfrm flipH="1">
            <a:off x="2994925" y="2528125"/>
            <a:ext cx="660600" cy="9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16"/>
          <p:cNvCxnSpPr>
            <a:endCxn id="80" idx="3"/>
          </p:cNvCxnSpPr>
          <p:nvPr/>
        </p:nvCxnSpPr>
        <p:spPr>
          <a:xfrm rot="10800000">
            <a:off x="3454250" y="1520175"/>
            <a:ext cx="371700" cy="3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3" name="Google Shape;103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70610" y="1681412"/>
            <a:ext cx="1752125" cy="1382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11">
            <a:alphaModFix/>
          </a:blip>
          <a:srcRect l="23494"/>
          <a:stretch/>
        </p:blipFill>
        <p:spPr>
          <a:xfrm>
            <a:off x="3831775" y="2897200"/>
            <a:ext cx="1429800" cy="1551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63900" cy="3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chemeClr val="tx1"/>
                </a:solidFill>
              </a:rPr>
              <a:t>La perfusion </a:t>
            </a:r>
            <a:r>
              <a:rPr lang="fr" sz="1600" dirty="0" err="1">
                <a:solidFill>
                  <a:schemeClr val="tx1"/>
                </a:solidFill>
              </a:rPr>
              <a:t>normothermique</a:t>
            </a:r>
            <a:r>
              <a:rPr lang="fr" sz="1600" dirty="0">
                <a:solidFill>
                  <a:schemeClr val="tx1"/>
                </a:solidFill>
              </a:rPr>
              <a:t> nécessite un transporteur d’oxygène : 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Actuellement : utilisation de CGR de banque (EFS)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1 perfusion </a:t>
            </a:r>
            <a:r>
              <a:rPr lang="fr" sz="1600" dirty="0" err="1">
                <a:solidFill>
                  <a:schemeClr val="tx1"/>
                </a:solidFill>
              </a:rPr>
              <a:t>normothermique</a:t>
            </a:r>
            <a:r>
              <a:rPr lang="fr" sz="1600" dirty="0">
                <a:solidFill>
                  <a:schemeClr val="tx1"/>
                </a:solidFill>
              </a:rPr>
              <a:t> de 6 à 8 heures = 2 à 3 CGR </a:t>
            </a:r>
            <a:endParaRPr sz="11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chemeClr val="tx1"/>
                </a:solidFill>
              </a:rPr>
              <a:t>Alternatives aux culots de banque testées : 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 b="1" dirty="0">
                <a:solidFill>
                  <a:schemeClr val="tx1"/>
                </a:solidFill>
              </a:rPr>
              <a:t>Hémoglobine bovine modifiée (HBOC, </a:t>
            </a:r>
            <a:r>
              <a:rPr lang="fr" sz="1600" b="1" dirty="0" err="1">
                <a:solidFill>
                  <a:schemeClr val="tx1"/>
                </a:solidFill>
              </a:rPr>
              <a:t>Hemopure</a:t>
            </a:r>
            <a:r>
              <a:rPr lang="fr" sz="1600" b="1" dirty="0">
                <a:solidFill>
                  <a:schemeClr val="tx1"/>
                </a:solidFill>
              </a:rPr>
              <a:t>®)</a:t>
            </a:r>
            <a:r>
              <a:rPr lang="fr" sz="1600" dirty="0">
                <a:solidFill>
                  <a:schemeClr val="tx1"/>
                </a:solidFill>
              </a:rPr>
              <a:t> 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 dirty="0">
                <a:solidFill>
                  <a:schemeClr val="tx1"/>
                </a:solidFill>
              </a:rPr>
              <a:t>Hémoglobine de ver marin (HEMO2Life®)</a:t>
            </a:r>
            <a:endParaRPr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2672700" y="4595275"/>
            <a:ext cx="8520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300" i="1">
                <a:solidFill>
                  <a:schemeClr val="dk2"/>
                </a:solidFill>
              </a:rPr>
              <a:t>Allen et al. Transfusion 2024 ; McKenzie et al. Schock 2019 ; Meur et al. Trials 2023</a:t>
            </a:r>
            <a:endParaRPr sz="1300"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>
                <a:solidFill>
                  <a:schemeClr val="tx1"/>
                </a:solidFill>
              </a:rPr>
              <a:t>Idée</a:t>
            </a:r>
            <a:r>
              <a:rPr lang="fr" sz="1600" dirty="0">
                <a:solidFill>
                  <a:schemeClr val="tx1"/>
                </a:solidFill>
              </a:rPr>
              <a:t> : - Utiliser le sang de la décharge cave</a:t>
            </a:r>
            <a:br>
              <a:rPr lang="fr" sz="1600" dirty="0">
                <a:solidFill>
                  <a:schemeClr val="tx1"/>
                </a:solidFill>
              </a:rPr>
            </a:br>
            <a:r>
              <a:rPr lang="fr" sz="1600" dirty="0">
                <a:solidFill>
                  <a:schemeClr val="tx1"/>
                </a:solidFill>
              </a:rPr>
              <a:t>          - Traitement avec </a:t>
            </a:r>
            <a:r>
              <a:rPr lang="fr" sz="1600" dirty="0" err="1">
                <a:solidFill>
                  <a:schemeClr val="tx1"/>
                </a:solidFill>
              </a:rPr>
              <a:t>CellSaver</a:t>
            </a:r>
            <a:r>
              <a:rPr lang="fr" sz="1600" dirty="0">
                <a:solidFill>
                  <a:schemeClr val="tx1"/>
                </a:solidFill>
              </a:rPr>
              <a:t> : obtention des “Concentrés Globulaires du Donneur” (CGD) </a:t>
            </a:r>
            <a:br>
              <a:rPr lang="fr" sz="1600" dirty="0">
                <a:solidFill>
                  <a:schemeClr val="tx1"/>
                </a:solidFill>
              </a:rPr>
            </a:br>
            <a:r>
              <a:rPr lang="fr" sz="1600" dirty="0">
                <a:solidFill>
                  <a:schemeClr val="tx1"/>
                </a:solidFill>
              </a:rPr>
              <a:t>          - et s’en servir comme transporteur d’oxygène au sein du circuit de perfusion.</a:t>
            </a:r>
            <a:endParaRPr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 b="1" dirty="0">
                <a:solidFill>
                  <a:schemeClr val="tx1"/>
                </a:solidFill>
              </a:rPr>
              <a:t>Déjà fait en prélèvement cardiaque</a:t>
            </a:r>
            <a:r>
              <a:rPr lang="fr" sz="1500" dirty="0">
                <a:solidFill>
                  <a:schemeClr val="tx1"/>
                </a:solidFill>
              </a:rPr>
              <a:t> :</a:t>
            </a:r>
            <a:br>
              <a:rPr lang="fr" sz="1500" dirty="0">
                <a:solidFill>
                  <a:schemeClr val="tx1"/>
                </a:solidFill>
              </a:rPr>
            </a:br>
            <a:r>
              <a:rPr lang="fr" sz="1500" dirty="0">
                <a:solidFill>
                  <a:schemeClr val="tx1"/>
                </a:solidFill>
              </a:rPr>
              <a:t>- Machine OCS </a:t>
            </a:r>
            <a:r>
              <a:rPr lang="fr" sz="1500" dirty="0" err="1">
                <a:solidFill>
                  <a:schemeClr val="tx1"/>
                </a:solidFill>
              </a:rPr>
              <a:t>Heart</a:t>
            </a:r>
            <a:r>
              <a:rPr lang="fr" sz="1500" dirty="0">
                <a:solidFill>
                  <a:schemeClr val="tx1"/>
                </a:solidFill>
              </a:rPr>
              <a:t>® : utilise le sang veineux du donneur avant toute ischémie (1.5L dans l’OD)</a:t>
            </a:r>
            <a:br>
              <a:rPr lang="fr" sz="1500" dirty="0">
                <a:solidFill>
                  <a:schemeClr val="tx1"/>
                </a:solidFill>
              </a:rPr>
            </a:br>
            <a:r>
              <a:rPr lang="fr" sz="1500" dirty="0">
                <a:solidFill>
                  <a:schemeClr val="tx1"/>
                </a:solidFill>
              </a:rPr>
              <a:t>- Sang oxygéné, réchauffé et recirculé en circuit fermé dans la machine </a:t>
            </a:r>
            <a:br>
              <a:rPr lang="fr" sz="1500" dirty="0">
                <a:solidFill>
                  <a:schemeClr val="tx1"/>
                </a:solidFill>
              </a:rPr>
            </a:br>
            <a:r>
              <a:rPr lang="fr" sz="1500" dirty="0">
                <a:solidFill>
                  <a:schemeClr val="tx1"/>
                </a:solidFill>
              </a:rPr>
              <a:t>- 3 à 5 heures de perfusion </a:t>
            </a:r>
            <a:r>
              <a:rPr lang="fr" sz="1500" dirty="0" err="1">
                <a:solidFill>
                  <a:schemeClr val="tx1"/>
                </a:solidFill>
              </a:rPr>
              <a:t>normothermique</a:t>
            </a:r>
            <a:r>
              <a:rPr lang="fr" sz="1500" dirty="0">
                <a:solidFill>
                  <a:schemeClr val="tx1"/>
                </a:solidFill>
              </a:rPr>
              <a:t> in situ avec monitoring continu</a:t>
            </a:r>
            <a:br>
              <a:rPr lang="fr" sz="1500" b="1" dirty="0">
                <a:solidFill>
                  <a:schemeClr val="tx1"/>
                </a:solidFill>
              </a:rPr>
            </a:br>
            <a:r>
              <a:rPr lang="fr" sz="1500" dirty="0">
                <a:solidFill>
                  <a:schemeClr val="tx1"/>
                </a:solidFill>
              </a:rPr>
              <a:t>-</a:t>
            </a:r>
            <a:r>
              <a:rPr lang="fr" sz="1500" b="1" dirty="0">
                <a:solidFill>
                  <a:schemeClr val="tx1"/>
                </a:solidFill>
              </a:rPr>
              <a:t> </a:t>
            </a:r>
            <a:r>
              <a:rPr lang="fr" sz="1500" dirty="0">
                <a:solidFill>
                  <a:schemeClr val="tx1"/>
                </a:solidFill>
              </a:rPr>
              <a:t>Pas de </a:t>
            </a:r>
            <a:r>
              <a:rPr lang="fr" sz="1500" dirty="0" err="1">
                <a:solidFill>
                  <a:schemeClr val="tx1"/>
                </a:solidFill>
              </a:rPr>
              <a:t>sur-risque</a:t>
            </a:r>
            <a:r>
              <a:rPr lang="fr" sz="1500" dirty="0">
                <a:solidFill>
                  <a:schemeClr val="tx1"/>
                </a:solidFill>
              </a:rPr>
              <a:t> infectieux ou inflammatoire liée au sang utilisé.</a:t>
            </a:r>
            <a:endParaRPr sz="15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5815750" y="4768675"/>
            <a:ext cx="32184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dirty="0" err="1">
                <a:solidFill>
                  <a:schemeClr val="dk2"/>
                </a:solidFill>
              </a:rPr>
              <a:t>Feizpour</a:t>
            </a:r>
            <a:r>
              <a:rPr lang="fr" i="1" dirty="0">
                <a:solidFill>
                  <a:schemeClr val="dk2"/>
                </a:solidFill>
              </a:rPr>
              <a:t> et al., J </a:t>
            </a:r>
            <a:r>
              <a:rPr lang="fr" i="1" dirty="0" err="1">
                <a:solidFill>
                  <a:schemeClr val="dk2"/>
                </a:solidFill>
              </a:rPr>
              <a:t>Card</a:t>
            </a:r>
            <a:r>
              <a:rPr lang="fr" i="1" dirty="0">
                <a:solidFill>
                  <a:schemeClr val="dk2"/>
                </a:solidFill>
              </a:rPr>
              <a:t> </a:t>
            </a:r>
            <a:r>
              <a:rPr lang="fr" i="1" dirty="0" err="1">
                <a:solidFill>
                  <a:schemeClr val="dk2"/>
                </a:solidFill>
              </a:rPr>
              <a:t>Surg</a:t>
            </a:r>
            <a:r>
              <a:rPr lang="fr" i="1" dirty="0">
                <a:solidFill>
                  <a:schemeClr val="dk2"/>
                </a:solidFill>
              </a:rPr>
              <a:t> 2022</a:t>
            </a:r>
            <a:endParaRPr i="1" dirty="0">
              <a:solidFill>
                <a:schemeClr val="dk2"/>
              </a:solidFill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t="19165"/>
          <a:stretch/>
        </p:blipFill>
        <p:spPr>
          <a:xfrm>
            <a:off x="2486149" y="95451"/>
            <a:ext cx="1187774" cy="115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8"/>
          <p:cNvCxnSpPr/>
          <p:nvPr/>
        </p:nvCxnSpPr>
        <p:spPr>
          <a:xfrm>
            <a:off x="3813150" y="723263"/>
            <a:ext cx="1517700" cy="1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600" y="-151133"/>
            <a:ext cx="1598275" cy="1843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175" y="3514850"/>
            <a:ext cx="4670221" cy="1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 principal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5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chemeClr val="tx1"/>
                </a:solidFill>
              </a:rPr>
              <a:t>Évaluer la </a:t>
            </a:r>
            <a:r>
              <a:rPr lang="fr" sz="1600" b="1" dirty="0">
                <a:solidFill>
                  <a:schemeClr val="tx1"/>
                </a:solidFill>
              </a:rPr>
              <a:t>FAISABILITÉ</a:t>
            </a:r>
            <a:r>
              <a:rPr lang="fr" sz="1600" dirty="0">
                <a:solidFill>
                  <a:schemeClr val="tx1"/>
                </a:solidFill>
              </a:rPr>
              <a:t> et la </a:t>
            </a:r>
            <a:r>
              <a:rPr lang="fr" sz="1600" b="1" dirty="0">
                <a:solidFill>
                  <a:schemeClr val="tx1"/>
                </a:solidFill>
              </a:rPr>
              <a:t>SÉCURITÉ</a:t>
            </a:r>
            <a:r>
              <a:rPr lang="fr" sz="1600" dirty="0">
                <a:solidFill>
                  <a:schemeClr val="tx1"/>
                </a:solidFill>
              </a:rPr>
              <a:t> de l’utilisation du CGD en perfusion</a:t>
            </a:r>
            <a:r>
              <a:rPr lang="fr" sz="1600" i="1" dirty="0">
                <a:solidFill>
                  <a:schemeClr val="tx1"/>
                </a:solidFill>
              </a:rPr>
              <a:t> ex vivo</a:t>
            </a:r>
            <a:r>
              <a:rPr lang="fr" sz="1600" dirty="0">
                <a:solidFill>
                  <a:schemeClr val="tx1"/>
                </a:solidFill>
              </a:rPr>
              <a:t> 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 b="1" dirty="0">
                <a:solidFill>
                  <a:schemeClr val="tx1"/>
                </a:solidFill>
              </a:rPr>
              <a:t>Etablir le circuit, du prélèvement jusqu’à la machine de perfusion</a:t>
            </a:r>
            <a:endParaRPr sz="1600" b="1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 dirty="0">
                <a:solidFill>
                  <a:schemeClr val="tx1"/>
                </a:solidFill>
              </a:rPr>
              <a:t>Comparaisons simples CGD vs culots de banques</a:t>
            </a:r>
            <a:endParaRPr sz="1600" b="1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b="1" dirty="0">
                <a:solidFill>
                  <a:schemeClr val="tx1"/>
                </a:solidFill>
              </a:rPr>
              <a:t>Puis sur perfusions de foies non transplantables </a:t>
            </a:r>
            <a:endParaRPr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 principal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5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chemeClr val="tx1"/>
                </a:solidFill>
              </a:rPr>
              <a:t>Évaluer la </a:t>
            </a:r>
            <a:r>
              <a:rPr lang="fr" sz="1600" b="1" dirty="0">
                <a:solidFill>
                  <a:schemeClr val="tx1"/>
                </a:solidFill>
              </a:rPr>
              <a:t>FAISABILITÉ</a:t>
            </a:r>
            <a:r>
              <a:rPr lang="fr" sz="1600" dirty="0">
                <a:solidFill>
                  <a:schemeClr val="tx1"/>
                </a:solidFill>
              </a:rPr>
              <a:t> et la </a:t>
            </a:r>
            <a:r>
              <a:rPr lang="fr" sz="1600" b="1" dirty="0">
                <a:solidFill>
                  <a:schemeClr val="tx1"/>
                </a:solidFill>
              </a:rPr>
              <a:t>SÉCURITÉ</a:t>
            </a:r>
            <a:r>
              <a:rPr lang="fr" sz="1600" dirty="0">
                <a:solidFill>
                  <a:schemeClr val="tx1"/>
                </a:solidFill>
              </a:rPr>
              <a:t> de l’utilisation du CGD en perfusion</a:t>
            </a:r>
            <a:r>
              <a:rPr lang="fr" sz="1600" i="1" dirty="0">
                <a:solidFill>
                  <a:schemeClr val="tx1"/>
                </a:solidFill>
              </a:rPr>
              <a:t> ex vivo</a:t>
            </a:r>
            <a:r>
              <a:rPr lang="fr" sz="1600" dirty="0">
                <a:solidFill>
                  <a:schemeClr val="tx1"/>
                </a:solidFill>
              </a:rPr>
              <a:t> </a:t>
            </a:r>
            <a:endParaRPr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 b="1" dirty="0">
                <a:solidFill>
                  <a:schemeClr val="tx1"/>
                </a:solidFill>
              </a:rPr>
              <a:t>Comparaison sur critères : </a:t>
            </a:r>
            <a:endParaRPr sz="1600" b="1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Comparatifs par rapports aux CGR de banque de l’échantillon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et sur normes européennes de sécurité CGR</a:t>
            </a:r>
            <a:br>
              <a:rPr lang="fr" sz="1600" dirty="0">
                <a:solidFill>
                  <a:schemeClr val="tx1"/>
                </a:solidFill>
              </a:rPr>
            </a:br>
            <a:r>
              <a:rPr lang="fr" sz="1600" dirty="0">
                <a:solidFill>
                  <a:schemeClr val="tx1"/>
                </a:solidFill>
              </a:rPr>
              <a:t>- index d’hémolyse &lt; 0.8%, absence de schizocytes, hématocrite 50%</a:t>
            </a:r>
            <a:br>
              <a:rPr lang="fr" sz="1600" dirty="0">
                <a:solidFill>
                  <a:schemeClr val="tx1"/>
                </a:solidFill>
              </a:rPr>
            </a:br>
            <a:r>
              <a:rPr lang="fr" sz="1600" dirty="0">
                <a:solidFill>
                  <a:schemeClr val="tx1"/>
                </a:solidFill>
              </a:rPr>
              <a:t>- pH &gt; 6.2 </a:t>
            </a:r>
            <a:br>
              <a:rPr lang="fr" sz="1600" dirty="0">
                <a:solidFill>
                  <a:schemeClr val="tx1"/>
                </a:solidFill>
              </a:rPr>
            </a:br>
            <a:r>
              <a:rPr lang="fr" sz="1600" dirty="0">
                <a:solidFill>
                  <a:schemeClr val="tx1"/>
                </a:solidFill>
              </a:rPr>
              <a:t>- hémocultures négatives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2988875" y="4778925"/>
            <a:ext cx="6191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i="1">
                <a:solidFill>
                  <a:schemeClr val="dk2"/>
                </a:solidFill>
              </a:rPr>
              <a:t>Direction Européenne de la Qualité du Médicament et des Soins de Santé, 2020</a:t>
            </a:r>
            <a:endParaRPr sz="1300"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Méthodes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chemeClr val="tx1"/>
                </a:solidFill>
              </a:rPr>
              <a:t>10 CGD issus de la décharge cave </a:t>
            </a:r>
            <a:r>
              <a:rPr lang="fr" sz="1600" i="1" dirty="0">
                <a:solidFill>
                  <a:schemeClr val="tx1"/>
                </a:solidFill>
              </a:rPr>
              <a:t>versus</a:t>
            </a:r>
            <a:r>
              <a:rPr lang="fr" sz="1600" dirty="0">
                <a:solidFill>
                  <a:schemeClr val="tx1"/>
                </a:solidFill>
              </a:rPr>
              <a:t> 10 résidus de CGR standards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50% donneurs DBD et 50% DCD-M3 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Perfusion sur machine avec variation des paramètres influençant l’hémolyse : pompe, débit, pressions, durée de la perfusion (machines </a:t>
            </a:r>
            <a:r>
              <a:rPr lang="fr" sz="1600" b="1" dirty="0" err="1">
                <a:solidFill>
                  <a:schemeClr val="tx1"/>
                </a:solidFill>
              </a:rPr>
              <a:t>LiverAssist</a:t>
            </a:r>
            <a:r>
              <a:rPr lang="fr" sz="1600" dirty="0">
                <a:solidFill>
                  <a:schemeClr val="tx1"/>
                </a:solidFill>
              </a:rPr>
              <a:t> et </a:t>
            </a:r>
            <a:r>
              <a:rPr lang="fr" sz="1600" b="1" dirty="0">
                <a:solidFill>
                  <a:schemeClr val="tx1"/>
                </a:solidFill>
              </a:rPr>
              <a:t>PSL</a:t>
            </a:r>
            <a:r>
              <a:rPr lang="fr" sz="1600" dirty="0">
                <a:solidFill>
                  <a:schemeClr val="tx1"/>
                </a:solidFill>
              </a:rPr>
              <a:t>)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i="1" dirty="0">
                <a:solidFill>
                  <a:schemeClr val="tx1"/>
                </a:solidFill>
              </a:rPr>
              <a:t>+/- déleucocytés ?</a:t>
            </a:r>
            <a:endParaRPr sz="1600" i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 dirty="0">
                <a:solidFill>
                  <a:schemeClr val="tx1"/>
                </a:solidFill>
              </a:rPr>
              <a:t>Analyses réalisées avant perfusion, après passage dans la pompe et en fin de perfusion.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Hémolyse : </a:t>
            </a:r>
            <a:r>
              <a:rPr lang="fr" sz="1600" dirty="0" err="1">
                <a:solidFill>
                  <a:schemeClr val="tx1"/>
                </a:solidFill>
              </a:rPr>
              <a:t>Hb</a:t>
            </a:r>
            <a:r>
              <a:rPr lang="fr" sz="1600" dirty="0">
                <a:solidFill>
                  <a:schemeClr val="tx1"/>
                </a:solidFill>
              </a:rPr>
              <a:t> libre, index d’hémolyse, LDH, haptoglobine, schizocytes,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Inflammation (IL-6, IL-8, TNFα, PCT, CRP, pH)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dirty="0">
                <a:solidFill>
                  <a:schemeClr val="tx1"/>
                </a:solidFill>
              </a:rPr>
              <a:t>Microbiologie (hémocultures)</a:t>
            </a:r>
            <a:endParaRPr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 dirty="0">
                <a:solidFill>
                  <a:schemeClr val="tx1"/>
                </a:solidFill>
              </a:rPr>
              <a:t>Résultats préliminaires de la Pitié : poches obtenues ont un hématocrite de 50% et absence de schizocytes en fin de perfusion</a:t>
            </a:r>
            <a:endParaRPr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5979925" y="4645075"/>
            <a:ext cx="498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300" i="1">
                <a:solidFill>
                  <a:schemeClr val="dk2"/>
                </a:solidFill>
              </a:rPr>
              <a:t>Scatton, ..., Goumard, Artif Organs 2024</a:t>
            </a:r>
            <a:endParaRPr sz="1100" i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7E6A0F97-0413-B3A1-5C60-C290E0BCC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>
            <a:extLst>
              <a:ext uri="{FF2B5EF4-FFF2-40B4-BE49-F238E27FC236}">
                <a16:creationId xmlns:a16="http://schemas.microsoft.com/office/drawing/2014/main" id="{3342FB32-B1FF-F43D-68BB-D8568FD77E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Méthodes – Constitution des </a:t>
            </a:r>
            <a:r>
              <a:rPr lang="fr" dirty="0" err="1"/>
              <a:t>perfusats</a:t>
            </a:r>
            <a:endParaRPr dirty="0"/>
          </a:p>
        </p:txBody>
      </p:sp>
      <p:sp>
        <p:nvSpPr>
          <p:cNvPr id="141" name="Google Shape;141;p21">
            <a:extLst>
              <a:ext uri="{FF2B5EF4-FFF2-40B4-BE49-F238E27FC236}">
                <a16:creationId xmlns:a16="http://schemas.microsoft.com/office/drawing/2014/main" id="{E0E736D3-08A0-F920-78DC-BF205F7B56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8248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2079</Words>
  <Application>Microsoft Macintosh PowerPoint</Application>
  <PresentationFormat>On-screen Show (16:9)</PresentationFormat>
  <Paragraphs>239</Paragraphs>
  <Slides>17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Cambria Math</vt:lpstr>
      <vt:lpstr>Simple Light</vt:lpstr>
      <vt:lpstr>Étude de sécurité du concentré globulaire du donneur d’organes en transplantation</vt:lpstr>
      <vt:lpstr>Introduction</vt:lpstr>
      <vt:lpstr>Introduction</vt:lpstr>
      <vt:lpstr>Introduction</vt:lpstr>
      <vt:lpstr>Introduction</vt:lpstr>
      <vt:lpstr>Objectif principal</vt:lpstr>
      <vt:lpstr>Objectif principal</vt:lpstr>
      <vt:lpstr>Méthodes</vt:lpstr>
      <vt:lpstr>Méthodes – Constitution des perfusats</vt:lpstr>
      <vt:lpstr>Méthodes - Hémolyse</vt:lpstr>
      <vt:lpstr>Méthodes – Index d’hémolyse</vt:lpstr>
      <vt:lpstr>Méthodes – Hématocrite</vt:lpstr>
      <vt:lpstr>Méthodes </vt:lpstr>
      <vt:lpstr>Méthodes</vt:lpstr>
      <vt:lpstr>Analyse statistique et perspectives cliniques</vt:lpstr>
      <vt:lpstr>PowerPoint Presentation</vt:lpstr>
      <vt:lpstr>En transplantation hépatique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Thomas Husson</cp:lastModifiedBy>
  <cp:revision>3</cp:revision>
  <dcterms:modified xsi:type="dcterms:W3CDTF">2025-11-05T14:52:43Z</dcterms:modified>
</cp:coreProperties>
</file>